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70" r:id="rId9"/>
    <p:sldId id="264" r:id="rId10"/>
    <p:sldId id="265" r:id="rId11"/>
    <p:sldId id="266" r:id="rId12"/>
    <p:sldId id="267" r:id="rId13"/>
    <p:sldId id="268" r:id="rId14"/>
    <p:sldId id="269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2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CED96-068A-4274-8614-CE8858D45159}" type="datetimeFigureOut">
              <a:rPr lang="fr-FR" smtClean="0"/>
              <a:pPr/>
              <a:t>24/11/2020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BC96-224C-4F47-B1D0-6020CB55D1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 3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" y="225425"/>
            <a:ext cx="11256010" cy="6377305"/>
          </a:xfrm>
          <a:prstGeom prst="rect">
            <a:avLst/>
          </a:prstGeom>
        </p:spPr>
      </p:pic>
      <p:sp>
        <p:nvSpPr>
          <p:cNvPr id="5" name="Zone de texte 4"/>
          <p:cNvSpPr txBox="1"/>
          <p:nvPr/>
        </p:nvSpPr>
        <p:spPr>
          <a:xfrm>
            <a:off x="3528060" y="2348865"/>
            <a:ext cx="511238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Agir face au harcèlement scolaire</a:t>
            </a:r>
          </a:p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avec la méthode PIKAS</a:t>
            </a:r>
          </a:p>
          <a:p>
            <a:pPr algn="ctr"/>
            <a:r>
              <a:rPr lang="fr-FR" altLang="en-US" sz="1200">
                <a:latin typeface="Segoe Print" panose="02000600000000000000" charset="0"/>
                <a:cs typeface="Segoe Print" panose="02000600000000000000" charset="0"/>
              </a:rPr>
              <a:t> </a:t>
            </a:r>
            <a:endParaRPr lang="fr-FR" altLang="en-US" sz="2400">
              <a:latin typeface="Segoe Print" panose="02000600000000000000" charset="0"/>
              <a:cs typeface="Segoe Print" panose="02000600000000000000" charset="0"/>
            </a:endParaRPr>
          </a:p>
          <a:p>
            <a:pPr algn="ctr"/>
            <a:r>
              <a:rPr lang="fr-FR" altLang="en-US" sz="2000">
                <a:latin typeface="Segoe Print" panose="02000600000000000000" charset="0"/>
                <a:cs typeface="Segoe Print" panose="02000600000000000000" charset="0"/>
              </a:rPr>
              <a:t>(de la préoccupation partagée)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" y="0"/>
            <a:ext cx="12192635" cy="280924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0750" y="9080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Mise en place</a:t>
            </a:r>
            <a:b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</a:br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au collège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72360"/>
            <a:ext cx="10515600" cy="4242435"/>
          </a:xfrm>
        </p:spPr>
        <p:txBody>
          <a:bodyPr>
            <a:normAutofit lnSpcReduction="10000"/>
          </a:bodyPr>
          <a:lstStyle/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Informer et recruter des membre :</a:t>
            </a:r>
          </a:p>
          <a:p>
            <a:pPr lvl="1"/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une note sera affichée en salle des professeurs et sur OZE</a:t>
            </a:r>
          </a:p>
          <a:p>
            <a:pPr lvl="1"/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un temps de formation pour les personnels intéressés sera proposé mis en place par la Psy EN</a:t>
            </a:r>
          </a:p>
          <a:p>
            <a:pPr marL="457200" lvl="1" indent="0">
              <a:buNone/>
            </a:pP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Informer les parents et les élèves :</a:t>
            </a:r>
          </a:p>
          <a:p>
            <a:pPr lvl="1"/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une note d'information sera transmise sur OZE</a:t>
            </a:r>
          </a:p>
          <a:p>
            <a:pPr lvl="1"/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passage en classe par des membres de la cellule pour présenter le dispositif</a:t>
            </a:r>
          </a:p>
          <a:p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Les documents</a:t>
            </a:r>
          </a:p>
        </p:txBody>
      </p:sp>
      <p:pic>
        <p:nvPicPr>
          <p:cNvPr id="4" name="Image 3" descr="image4"/>
          <p:cNvPicPr>
            <a:picLocks noChangeAspect="1"/>
          </p:cNvPicPr>
          <p:nvPr/>
        </p:nvPicPr>
        <p:blipFill>
          <a:blip r:embed="rId2"/>
          <a:srcRect l="53625" t="23953" r="29723" b="13837"/>
          <a:stretch>
            <a:fillRect/>
          </a:stretch>
        </p:blipFill>
        <p:spPr>
          <a:xfrm>
            <a:off x="10208260" y="4784725"/>
            <a:ext cx="1983740" cy="2073275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Des flyers seront mis à disposition des élèves. Ils pourront les remplir et les mettre directement dans la boîte prévue à cet effet</a:t>
            </a: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Il y aura également des flyers à destination des adultes qu'ils pourront eux aussi déposer dans la boîte </a:t>
            </a:r>
          </a:p>
          <a:p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Une fiche de suivi sera faite pour chaque situation relevant de la méthode PIKAS et devra être remplie à chaque rencontre avec les élèves impliqués</a:t>
            </a:r>
            <a:br>
              <a:rPr lang="fr-FR" altLang="en-US">
                <a:latin typeface="Segoe Print" panose="02000600000000000000" charset="0"/>
                <a:cs typeface="Segoe Print" panose="02000600000000000000" charset="0"/>
              </a:rPr>
            </a:b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(harceleurs et harcelés)</a:t>
            </a:r>
          </a:p>
        </p:txBody>
      </p:sp>
      <p:pic>
        <p:nvPicPr>
          <p:cNvPr id="5" name="Image 4" descr="927674f4806e1d60ac664b69505a4e6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69967" t="51719" b="5237"/>
          <a:stretch>
            <a:fillRect/>
          </a:stretch>
        </p:blipFill>
        <p:spPr>
          <a:xfrm flipH="1">
            <a:off x="0" y="-188595"/>
            <a:ext cx="2409825" cy="24333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Le flyer élèves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Le flyer adultes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72890" cy="2637790"/>
          </a:xfrm>
        </p:spPr>
        <p:txBody>
          <a:bodyPr>
            <a:normAutofit/>
          </a:bodyPr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la fiche de suivi de situation</a:t>
            </a:r>
            <a:b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</a:br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de l'élève</a:t>
            </a:r>
            <a:b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</a:br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intimidé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55920" y="271145"/>
            <a:ext cx="5897880" cy="6222365"/>
          </a:xfrm>
        </p:spPr>
        <p:txBody>
          <a:bodyPr/>
          <a:lstStyle/>
          <a:p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4072890" cy="3130550"/>
          </a:xfrm>
        </p:spPr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la fiche de suivi d'entretien des élèves intimidateurs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55920" y="271145"/>
            <a:ext cx="5897880" cy="6222365"/>
          </a:xfrm>
        </p:spPr>
        <p:txBody>
          <a:bodyPr/>
          <a:lstStyle/>
          <a:p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r="81224"/>
          <a:stretch>
            <a:fillRect/>
          </a:stretch>
        </p:blipFill>
        <p:spPr>
          <a:xfrm rot="12900000">
            <a:off x="10437495" y="3625850"/>
            <a:ext cx="2402205" cy="279590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Les Principes de la méthode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52600"/>
            <a:ext cx="10515600" cy="4351338"/>
          </a:xfrm>
        </p:spPr>
        <p:txBody>
          <a:bodyPr>
            <a:normAutofit lnSpcReduction="20000"/>
          </a:bodyPr>
          <a:lstStyle/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La violence du groupe n’est pas celle des individus</a:t>
            </a:r>
          </a:p>
          <a:p>
            <a:pPr marL="0" indent="0">
              <a:buNone/>
            </a:pPr>
            <a:r>
              <a:rPr lang="fr-FR" altLang="en-US" sz="1200">
                <a:latin typeface="Segoe Print" panose="02000600000000000000" charset="0"/>
                <a:cs typeface="Segoe Print" panose="02000600000000000000" charset="0"/>
              </a:rPr>
              <a:t> </a:t>
            </a: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La peur est le véritable ciment du groupe</a:t>
            </a:r>
          </a:p>
          <a:p>
            <a:pPr marL="0" indent="0">
              <a:buNone/>
            </a:pPr>
            <a:r>
              <a:rPr lang="fr-FR" altLang="en-US" sz="1200">
                <a:latin typeface="Segoe Print" panose="02000600000000000000" charset="0"/>
                <a:cs typeface="Segoe Print" panose="02000600000000000000" charset="0"/>
              </a:rPr>
              <a:t> </a:t>
            </a: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pPr>
              <a:lnSpc>
                <a:spcPct val="100000"/>
              </a:lnSpc>
            </a:pP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Il existe chez les membres du groupe un désir de sortir de cette situation</a:t>
            </a:r>
          </a:p>
          <a:p>
            <a:pPr marL="0" indent="0">
              <a:buNone/>
            </a:pPr>
            <a:r>
              <a:rPr lang="fr-FR" altLang="en-US" sz="1200">
                <a:latin typeface="Segoe Print" panose="02000600000000000000" charset="0"/>
                <a:cs typeface="Segoe Print" panose="02000600000000000000" charset="0"/>
              </a:rPr>
              <a:t> </a:t>
            </a: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pPr>
              <a:lnSpc>
                <a:spcPct val="100000"/>
              </a:lnSpc>
            </a:pP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Moralisation, remontrances et appels à l’empathie sont sans effets</a:t>
            </a:r>
          </a:p>
          <a:p>
            <a:pPr marL="0" indent="0">
              <a:buNone/>
            </a:pPr>
            <a:r>
              <a:rPr lang="fr-FR" altLang="en-US" sz="1200">
                <a:latin typeface="Segoe Print" panose="02000600000000000000" charset="0"/>
                <a:cs typeface="Segoe Print" panose="02000600000000000000" charset="0"/>
              </a:rPr>
              <a:t> </a:t>
            </a: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L’approche diplomate est la méthode la plus efficace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Les objectifs de la méthode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Défaire la dynamique de groupe qui a provoqué la situation de harcèlement </a:t>
            </a:r>
          </a:p>
          <a:p>
            <a:pPr marL="0" indent="0">
              <a:buNone/>
            </a:pPr>
            <a:r>
              <a:rPr lang="fr-FR" altLang="en-US" sz="1200">
                <a:latin typeface="Segoe Print" panose="02000600000000000000" charset="0"/>
                <a:cs typeface="Segoe Print" panose="02000600000000000000" charset="0"/>
              </a:rPr>
              <a:t> </a:t>
            </a: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Individualiser la prise en charge</a:t>
            </a:r>
          </a:p>
          <a:p>
            <a:pPr marL="0" indent="0">
              <a:buNone/>
            </a:pPr>
            <a:r>
              <a:rPr lang="fr-FR" altLang="en-US" sz="1200">
                <a:latin typeface="Segoe Print" panose="02000600000000000000" charset="0"/>
                <a:cs typeface="Segoe Print" panose="02000600000000000000" charset="0"/>
              </a:rPr>
              <a:t> </a:t>
            </a: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Faire naître chez les enfants un sentiment d’intérêt commun</a:t>
            </a:r>
          </a:p>
        </p:txBody>
      </p:sp>
      <p:pic>
        <p:nvPicPr>
          <p:cNvPr id="4" name="Image 3" descr="image2"/>
          <p:cNvPicPr>
            <a:picLocks noChangeAspect="1"/>
          </p:cNvPicPr>
          <p:nvPr/>
        </p:nvPicPr>
        <p:blipFill>
          <a:blip r:embed="rId2"/>
          <a:srcRect t="2387" r="12079"/>
          <a:stretch>
            <a:fillRect/>
          </a:stretch>
        </p:blipFill>
        <p:spPr>
          <a:xfrm>
            <a:off x="176530" y="5013960"/>
            <a:ext cx="11642725" cy="18440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age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635"/>
            <a:ext cx="12284075" cy="685736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Les grandes étapes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93035" y="2338070"/>
            <a:ext cx="7605395" cy="2799080"/>
          </a:xfrm>
        </p:spPr>
        <p:txBody>
          <a:bodyPr/>
          <a:lstStyle/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Connaissance de la situation</a:t>
            </a:r>
          </a:p>
          <a:p>
            <a:pPr marL="0" indent="0">
              <a:buNone/>
            </a:pPr>
            <a:r>
              <a:rPr lang="fr-FR" altLang="en-US" sz="1200">
                <a:latin typeface="Segoe Print" panose="02000600000000000000" charset="0"/>
                <a:cs typeface="Segoe Print" panose="02000600000000000000" charset="0"/>
              </a:rPr>
              <a:t> </a:t>
            </a: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Analyse de la situation en équipe</a:t>
            </a:r>
          </a:p>
          <a:p>
            <a:pPr marL="0" indent="0">
              <a:buNone/>
            </a:pPr>
            <a:r>
              <a:rPr lang="fr-FR" altLang="en-US" sz="1200">
                <a:latin typeface="Segoe Print" panose="02000600000000000000" charset="0"/>
                <a:cs typeface="Segoe Print" panose="02000600000000000000" charset="0"/>
              </a:rPr>
              <a:t> </a:t>
            </a: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Suivi de la situation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Connaissance de la situation</a:t>
            </a:r>
          </a:p>
        </p:txBody>
      </p:sp>
      <p:pic>
        <p:nvPicPr>
          <p:cNvPr id="4" name="Image 3" descr="image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r="74131"/>
          <a:stretch>
            <a:fillRect/>
          </a:stretch>
        </p:blipFill>
        <p:spPr>
          <a:xfrm>
            <a:off x="8524875" y="3658235"/>
            <a:ext cx="3856355" cy="3546475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21205"/>
            <a:ext cx="10515600" cy="4156075"/>
          </a:xfrm>
        </p:spPr>
        <p:txBody>
          <a:bodyPr/>
          <a:lstStyle/>
          <a:p>
            <a:pPr marL="0" indent="0">
              <a:buNone/>
            </a:pP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Les adultes de la cellule peuvent prendre connaissance d'une situation de harcèlement : </a:t>
            </a: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 grâce à d'autres adultes qui leur font part de leurs observations</a:t>
            </a: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grâce à des enfants qui vont directement leur en parler</a:t>
            </a: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grâce aux flyers qui seront déposés dans la boîte prévue à cet effet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01015"/>
            <a:ext cx="10515600" cy="1325563"/>
          </a:xfrm>
        </p:spPr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  <a:sym typeface="+mn-ea"/>
              </a:rPr>
              <a:t>Analyse et suivi de la situation</a:t>
            </a:r>
            <a:br>
              <a:rPr lang="fr-FR" altLang="en-US" sz="3600">
                <a:latin typeface="Segoe Print" panose="02000600000000000000" charset="0"/>
                <a:cs typeface="Segoe Print" panose="02000600000000000000" charset="0"/>
                <a:sym typeface="+mn-ea"/>
              </a:rPr>
            </a:br>
            <a:r>
              <a:rPr lang="fr-FR" altLang="en-US" sz="3600">
                <a:latin typeface="Segoe Print" panose="02000600000000000000" charset="0"/>
                <a:cs typeface="Segoe Print" panose="02000600000000000000" charset="0"/>
                <a:sym typeface="+mn-ea"/>
              </a:rPr>
              <a:t>en équipe</a:t>
            </a:r>
            <a:endParaRPr lang="fr-FR" altLang="en-US" sz="3600">
              <a:latin typeface="Segoe Print" panose="02000600000000000000" charset="0"/>
              <a:cs typeface="Segoe Print" panose="02000600000000000000" charset="0"/>
            </a:endParaRPr>
          </a:p>
        </p:txBody>
      </p:sp>
      <p:pic>
        <p:nvPicPr>
          <p:cNvPr id="4" name="Image 3" descr="image4"/>
          <p:cNvPicPr>
            <a:picLocks noChangeAspect="1"/>
          </p:cNvPicPr>
          <p:nvPr/>
        </p:nvPicPr>
        <p:blipFill>
          <a:blip r:embed="rId3"/>
          <a:srcRect l="75073" t="23190" r="5289" b="16221"/>
          <a:stretch>
            <a:fillRect/>
          </a:stretch>
        </p:blipFill>
        <p:spPr>
          <a:xfrm>
            <a:off x="8900795" y="4394200"/>
            <a:ext cx="3291205" cy="246380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84070"/>
            <a:ext cx="10515600" cy="4093210"/>
          </a:xfrm>
        </p:spPr>
        <p:txBody>
          <a:bodyPr/>
          <a:lstStyle/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Au moins une fois par semaine, la cellule se réunira</a:t>
            </a:r>
          </a:p>
          <a:p>
            <a:pPr lvl="1"/>
            <a:r>
              <a:rPr lang="fr-FR" altLang="en-US" sz="2400">
                <a:latin typeface="Segoe Print" panose="02000600000000000000" charset="0"/>
                <a:cs typeface="Segoe Print" panose="02000600000000000000" charset="0"/>
                <a:sym typeface="+mn-ea"/>
              </a:rPr>
              <a:t>pour dépouiller, présenter et analyser les nouvelles situations</a:t>
            </a:r>
          </a:p>
          <a:p>
            <a:pPr lvl="1"/>
            <a:r>
              <a:rPr lang="fr-FR" altLang="en-US">
                <a:latin typeface="Segoe Print" panose="02000600000000000000" charset="0"/>
                <a:cs typeface="Segoe Print" panose="02000600000000000000" charset="0"/>
                <a:sym typeface="+mn-ea"/>
              </a:rPr>
              <a:t>pour faire le point sur les situations en cours</a:t>
            </a:r>
          </a:p>
          <a:p>
            <a:pPr lvl="1"/>
            <a:r>
              <a:rPr lang="fr-FR" altLang="en-US">
                <a:latin typeface="Segoe Print" panose="02000600000000000000" charset="0"/>
                <a:cs typeface="Segoe Print" panose="02000600000000000000" charset="0"/>
                <a:sym typeface="+mn-ea"/>
              </a:rPr>
              <a:t>pour organiser les entretiens à venir</a:t>
            </a: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1 personne de l'équipe s'entretiendra avec l'enfant harcelé pour vérifier si la méthode peut être</a:t>
            </a:r>
            <a:br>
              <a:rPr lang="fr-FR" altLang="en-US">
                <a:latin typeface="Segoe Print" panose="02000600000000000000" charset="0"/>
                <a:cs typeface="Segoe Print" panose="02000600000000000000" charset="0"/>
              </a:rPr>
            </a:b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utilisée</a:t>
            </a:r>
          </a:p>
          <a:p>
            <a:pPr marL="0" indent="0">
              <a:buNone/>
            </a:pP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13815"/>
          </a:xfrm>
        </p:spPr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Concrètement :</a:t>
            </a:r>
          </a:p>
        </p:txBody>
      </p:sp>
      <p:graphicFrame>
        <p:nvGraphicFramePr>
          <p:cNvPr id="7" name="Table 6"/>
          <p:cNvGraphicFramePr/>
          <p:nvPr/>
        </p:nvGraphicFramePr>
        <p:xfrm>
          <a:off x="838200" y="1132840"/>
          <a:ext cx="10515600" cy="526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4395"/>
                <a:gridCol w="3656330"/>
                <a:gridCol w="3444875"/>
              </a:tblGrid>
              <a:tr h="5797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altLang="en-US" sz="1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Print" panose="02000600000000000000" charset="0"/>
                          <a:cs typeface="Segoe Print" panose="02000600000000000000" charset="0"/>
                        </a:rPr>
                        <a:t>un flyer est déposé dans la boîte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altLang="en-US" sz="1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Print" panose="02000600000000000000" charset="0"/>
                          <a:cs typeface="Segoe Print" panose="02000600000000000000" charset="0"/>
                        </a:rPr>
                        <a:t>on procède au dépouillement une fois par semaine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altLang="en-US" sz="1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Print" panose="02000600000000000000" charset="0"/>
                          <a:cs typeface="Segoe Print" panose="02000600000000000000" charset="0"/>
                        </a:rPr>
                        <a:t>on décide en réunion qui va voir l'enfant harcelé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6977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altLang="en-US" sz="1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Print" panose="02000600000000000000" charset="0"/>
                          <a:cs typeface="Segoe Print" panose="02000600000000000000" charset="0"/>
                        </a:rPr>
                        <a:t>un entretien a lieu dans un lieu dédié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altLang="en-US" sz="1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Print" panose="02000600000000000000" charset="0"/>
                          <a:cs typeface="Segoe Print" panose="02000600000000000000" charset="0"/>
                        </a:rPr>
                        <a:t>une restitution et évaluation en équipe est faite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1168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  <a:p>
                      <a:pPr>
                        <a:buNone/>
                      </a:pPr>
                      <a:endParaRPr lang="fr-FR" altLang="en-US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Print" panose="02000600000000000000" charset="0"/>
                        <a:cs typeface="Segoe Print" panose="0200060000000000000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Image 5" descr="images-voteé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62100" y="1649095"/>
            <a:ext cx="2077085" cy="2217420"/>
          </a:xfrm>
          <a:prstGeom prst="rect">
            <a:avLst/>
          </a:prstGeom>
        </p:spPr>
      </p:pic>
      <p:pic>
        <p:nvPicPr>
          <p:cNvPr id="8" name="Image 7" descr="unname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5175" y="1736725"/>
            <a:ext cx="2953385" cy="18859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913370" y="4628515"/>
            <a:ext cx="3440430" cy="6191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fr-FR" altLang="en-US">
                <a:solidFill>
                  <a:schemeClr val="accent1">
                    <a:lumMod val="75000"/>
                  </a:schemeClr>
                </a:solidFill>
                <a:effectLst/>
                <a:latin typeface="Segoe Print" panose="02000600000000000000" charset="0"/>
                <a:cs typeface="Segoe Print" panose="02000600000000000000" charset="0"/>
                <a:sym typeface="+mn-ea"/>
              </a:rPr>
              <a:t>la procédure PIKAS</a:t>
            </a:r>
            <a:br>
              <a:rPr lang="fr-FR" altLang="en-US">
                <a:solidFill>
                  <a:schemeClr val="accent1">
                    <a:lumMod val="75000"/>
                  </a:schemeClr>
                </a:solidFill>
                <a:effectLst/>
                <a:latin typeface="Segoe Print" panose="02000600000000000000" charset="0"/>
                <a:cs typeface="Segoe Print" panose="02000600000000000000" charset="0"/>
                <a:sym typeface="+mn-ea"/>
              </a:rPr>
            </a:br>
            <a:r>
              <a:rPr lang="fr-FR" altLang="en-US">
                <a:solidFill>
                  <a:schemeClr val="accent1">
                    <a:lumMod val="75000"/>
                  </a:schemeClr>
                </a:solidFill>
                <a:effectLst/>
                <a:latin typeface="Segoe Print" panose="02000600000000000000" charset="0"/>
                <a:cs typeface="Segoe Print" panose="02000600000000000000" charset="0"/>
                <a:sym typeface="+mn-ea"/>
              </a:rPr>
              <a:t>est lancée</a:t>
            </a:r>
            <a:endParaRPr lang="fr-FR" altLang="en-US"/>
          </a:p>
        </p:txBody>
      </p:sp>
      <p:sp>
        <p:nvSpPr>
          <p:cNvPr id="12" name="Rectangle 11"/>
          <p:cNvSpPr/>
          <p:nvPr/>
        </p:nvSpPr>
        <p:spPr>
          <a:xfrm>
            <a:off x="7908925" y="5456555"/>
            <a:ext cx="3440430" cy="6191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fr-FR" altLang="en-US">
                <a:solidFill>
                  <a:schemeClr val="accent1">
                    <a:lumMod val="75000"/>
                  </a:schemeClr>
                </a:solidFill>
                <a:effectLst/>
                <a:latin typeface="Segoe Print" panose="02000600000000000000" charset="0"/>
                <a:cs typeface="Segoe Print" panose="02000600000000000000" charset="0"/>
                <a:sym typeface="+mn-ea"/>
              </a:rPr>
              <a:t>une autre méthode</a:t>
            </a:r>
            <a:br>
              <a:rPr lang="fr-FR" altLang="en-US">
                <a:solidFill>
                  <a:schemeClr val="accent1">
                    <a:lumMod val="75000"/>
                  </a:schemeClr>
                </a:solidFill>
                <a:effectLst/>
                <a:latin typeface="Segoe Print" panose="02000600000000000000" charset="0"/>
                <a:cs typeface="Segoe Print" panose="02000600000000000000" charset="0"/>
                <a:sym typeface="+mn-ea"/>
              </a:rPr>
            </a:br>
            <a:r>
              <a:rPr lang="fr-FR" altLang="en-US">
                <a:solidFill>
                  <a:schemeClr val="accent1">
                    <a:lumMod val="75000"/>
                  </a:schemeClr>
                </a:solidFill>
                <a:effectLst/>
                <a:latin typeface="Segoe Print" panose="02000600000000000000" charset="0"/>
                <a:cs typeface="Segoe Print" panose="02000600000000000000" charset="0"/>
                <a:sym typeface="+mn-ea"/>
              </a:rPr>
              <a:t>est mise en place</a:t>
            </a:r>
            <a:endParaRPr lang="fr-FR" altLang="en-US"/>
          </a:p>
        </p:txBody>
      </p:sp>
      <p:pic>
        <p:nvPicPr>
          <p:cNvPr id="13" name="Espace réservé du contenu 12" descr="unnamed (1)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4307205" y="4628515"/>
            <a:ext cx="3488690" cy="1607820"/>
          </a:xfrm>
          <a:prstGeom prst="rect">
            <a:avLst/>
          </a:prstGeom>
        </p:spPr>
      </p:pic>
      <p:pic>
        <p:nvPicPr>
          <p:cNvPr id="16" name="Image 15" descr="doctor-psychologist-talking-child-character-vector-illustration-medicine-therapy-mental-flat-boy-person-health-medical-18160527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11275" y="4445635"/>
            <a:ext cx="1974215" cy="1974215"/>
          </a:xfrm>
          <a:prstGeom prst="rect">
            <a:avLst/>
          </a:prstGeom>
        </p:spPr>
      </p:pic>
      <p:pic>
        <p:nvPicPr>
          <p:cNvPr id="17" name="Image 16" descr="19336181-résumé-flèche-direction-étiquette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EBEBE3">
                  <a:alpha val="100000"/>
                </a:srgbClr>
              </a:clrFrom>
              <a:clrTo>
                <a:srgbClr val="EBEBE3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65620" y="4708525"/>
            <a:ext cx="1562735" cy="1527810"/>
          </a:xfrm>
          <a:prstGeom prst="rect">
            <a:avLst/>
          </a:prstGeom>
        </p:spPr>
      </p:pic>
      <p:pic>
        <p:nvPicPr>
          <p:cNvPr id="18" name="Image 17" descr="istockphoto-628995158-170667a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27975" y="1780540"/>
            <a:ext cx="3299460" cy="21977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82027"/>
          <a:stretch>
            <a:fillRect/>
          </a:stretch>
        </p:blipFill>
        <p:spPr>
          <a:xfrm>
            <a:off x="9944735" y="-142875"/>
            <a:ext cx="2247265" cy="709485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Un entretien PIKAS</a:t>
            </a:r>
            <a:b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</a:br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avec la «cible»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31670"/>
            <a:ext cx="10515600" cy="4607560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Cet entretien ne peut être mené par la personne qui fera les entretiens avec les intimidateurs</a:t>
            </a:r>
          </a:p>
          <a:p>
            <a:pPr marL="514350" indent="-514350">
              <a:buAutoNum type="arabicPeriod"/>
            </a:pP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pPr marL="971550" lvl="1" indent="-514350">
              <a:buAutoNum type="arabicPeriod"/>
            </a:pP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laisser la cible parler librement de ce qui lui arrive</a:t>
            </a:r>
          </a:p>
          <a:p>
            <a:pPr marL="971550" lvl="1" indent="-514350">
              <a:lnSpc>
                <a:spcPct val="50000"/>
              </a:lnSpc>
              <a:buAutoNum type="arabicPeriod"/>
            </a:pP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pPr marL="971550" lvl="1" indent="-514350">
              <a:buAutoNum type="arabicPeriod"/>
            </a:pP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l’interroger avec beaucoup de prudence sur son attitude</a:t>
            </a:r>
            <a:br>
              <a:rPr lang="fr-FR" altLang="en-US">
                <a:latin typeface="Segoe Print" panose="02000600000000000000" charset="0"/>
                <a:cs typeface="Segoe Print" panose="02000600000000000000" charset="0"/>
              </a:rPr>
            </a:b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vis-à-vis des intimidateurs</a:t>
            </a:r>
          </a:p>
          <a:p>
            <a:pPr marL="971550" lvl="1" indent="-514350">
              <a:lnSpc>
                <a:spcPct val="50000"/>
              </a:lnSpc>
              <a:buAutoNum type="arabicPeriod"/>
            </a:pP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  <a:p>
            <a:pPr marL="971550" lvl="1" indent="-514350">
              <a:buAutoNum type="arabicPeriod"/>
            </a:pP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l’informer des rencontres avec les élèves intimidateurs,</a:t>
            </a:r>
            <a:br>
              <a:rPr lang="fr-FR" altLang="en-US">
                <a:latin typeface="Segoe Print" panose="02000600000000000000" charset="0"/>
                <a:cs typeface="Segoe Print" panose="02000600000000000000" charset="0"/>
              </a:rPr>
            </a:b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lui faire part de ses suggestions</a:t>
            </a:r>
          </a:p>
          <a:p>
            <a:pPr marL="971550" lvl="1" indent="-514350">
              <a:buAutoNum type="arabicPeriod"/>
            </a:pPr>
            <a:endParaRPr lang="fr-FR" altLang="en-US">
              <a:latin typeface="Segoe Print" panose="02000600000000000000" charset="0"/>
              <a:cs typeface="Segoe Print" panose="02000600000000000000" charset="0"/>
              <a:sym typeface="+mn-ea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fr-FR" altLang="en-US">
                <a:latin typeface="Segoe Print" panose="02000600000000000000" charset="0"/>
                <a:cs typeface="Segoe Print" panose="02000600000000000000" charset="0"/>
                <a:sym typeface="+mn-ea"/>
              </a:rPr>
              <a:t>Une rencontre à la fin de l'intervention visera à</a:t>
            </a:r>
            <a:br>
              <a:rPr lang="fr-FR" altLang="en-US">
                <a:latin typeface="Segoe Print" panose="02000600000000000000" charset="0"/>
                <a:cs typeface="Segoe Print" panose="02000600000000000000" charset="0"/>
                <a:sym typeface="+mn-ea"/>
              </a:rPr>
            </a:br>
            <a:r>
              <a:rPr lang="fr-FR" altLang="en-US">
                <a:latin typeface="Segoe Print" panose="02000600000000000000" charset="0"/>
                <a:cs typeface="Segoe Print" panose="02000600000000000000" charset="0"/>
                <a:sym typeface="+mn-ea"/>
              </a:rPr>
              <a:t>évaluer la situation et si la méthode a ou non fonctionné</a:t>
            </a:r>
            <a:endParaRPr lang="fr-FR" altLang="en-US">
              <a:latin typeface="Segoe Print" panose="02000600000000000000" charset="0"/>
              <a:cs typeface="Segoe Print" panose="0200060000000000000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Les entretiens PIKAS</a:t>
            </a:r>
            <a:b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</a:br>
            <a:r>
              <a:rPr lang="fr-FR" altLang="en-US" sz="3600">
                <a:latin typeface="Segoe Print" panose="02000600000000000000" charset="0"/>
                <a:cs typeface="Segoe Print" panose="02000600000000000000" charset="0"/>
              </a:rPr>
              <a:t>avec les intimidateurs présumés</a:t>
            </a:r>
          </a:p>
        </p:txBody>
      </p:sp>
      <p:pic>
        <p:nvPicPr>
          <p:cNvPr id="4" name="Image 3" descr="image4"/>
          <p:cNvPicPr>
            <a:picLocks noChangeAspect="1"/>
          </p:cNvPicPr>
          <p:nvPr/>
        </p:nvPicPr>
        <p:blipFill>
          <a:blip r:embed="rId2"/>
          <a:srcRect l="29528" r="50349"/>
          <a:stretch>
            <a:fillRect/>
          </a:stretch>
        </p:blipFill>
        <p:spPr>
          <a:xfrm>
            <a:off x="0" y="4182110"/>
            <a:ext cx="2219325" cy="2675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0375" cy="4516755"/>
          </a:xfrm>
        </p:spPr>
        <p:txBody>
          <a:bodyPr>
            <a:normAutofit/>
          </a:bodyPr>
          <a:lstStyle/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Il s’agit de briser l’effet de groupe, de les réindividualiser</a:t>
            </a:r>
          </a:p>
          <a:p>
            <a:pPr marL="0" indent="0">
              <a:buNone/>
            </a:pPr>
            <a:r>
              <a:rPr lang="fr-FR" altLang="en-US" sz="1300">
                <a:latin typeface="Segoe Print" panose="02000600000000000000" charset="0"/>
                <a:cs typeface="Segoe Print" panose="02000600000000000000" charset="0"/>
              </a:rPr>
              <a:t> </a:t>
            </a:r>
            <a:endParaRPr lang="fr-FR" altLang="en-US" sz="3100">
              <a:latin typeface="Segoe Print" panose="02000600000000000000" charset="0"/>
              <a:cs typeface="Segoe Print" panose="02000600000000000000" charset="0"/>
            </a:endParaRPr>
          </a:p>
          <a:p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Les entretiens sont très brefs (aux alentours de 5 minutes) et réguliers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altLang="en-US" u="sng">
                <a:latin typeface="Segoe Print" panose="02000600000000000000" charset="0"/>
                <a:cs typeface="Segoe Print" panose="02000600000000000000" charset="0"/>
              </a:rPr>
              <a:t>Recherche de la préoccupation :</a:t>
            </a: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 on ne parle pas de faits, on n’accuse pas, on ne sanctionne pas. Tant qu’il n’a pas reconnu la souffrance de la cible, on ne passe pas à la phase</a:t>
            </a:r>
          </a:p>
          <a:p>
            <a:pPr marL="914400" lvl="1" indent="-457200">
              <a:buAutoNum type="arabicPeriod"/>
            </a:pPr>
            <a:r>
              <a:rPr lang="fr-FR" altLang="en-US" u="sng">
                <a:latin typeface="Segoe Print" panose="02000600000000000000" charset="0"/>
                <a:cs typeface="Segoe Print" panose="02000600000000000000" charset="0"/>
              </a:rPr>
              <a:t>Recherche de suggestions :</a:t>
            </a:r>
            <a:r>
              <a:rPr lang="fr-FR" altLang="en-US">
                <a:latin typeface="Segoe Print" panose="02000600000000000000" charset="0"/>
                <a:cs typeface="Segoe Print" panose="02000600000000000000" charset="0"/>
              </a:rPr>
              <a:t> on lui demande ce qu’on pourrait faire, concrètement. Lors des entretiens suivants, on lui demande s’il a tenu ses engagements.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505</Words>
  <Application>WPS Presentation</Application>
  <PresentationFormat>Personnalisé</PresentationFormat>
  <Paragraphs>84</Paragraphs>
  <Slides>15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Diapositive 1</vt:lpstr>
      <vt:lpstr>Les Principes de la méthode</vt:lpstr>
      <vt:lpstr>Les objectifs de la méthode</vt:lpstr>
      <vt:lpstr>Les grandes étapes</vt:lpstr>
      <vt:lpstr>Connaissance de la situation</vt:lpstr>
      <vt:lpstr>Analyse et suivi de la situation en équipe</vt:lpstr>
      <vt:lpstr>Concrètement :</vt:lpstr>
      <vt:lpstr>Un entretien PIKAS avec la «cible»</vt:lpstr>
      <vt:lpstr>Les entretiens PIKAS avec les intimidateurs présumés</vt:lpstr>
      <vt:lpstr>Mise en place au collège</vt:lpstr>
      <vt:lpstr>Les documents</vt:lpstr>
      <vt:lpstr>Le flyer élèves</vt:lpstr>
      <vt:lpstr>Le flyer adultes</vt:lpstr>
      <vt:lpstr>la fiche de suivi de situation de l'élève intimidé</vt:lpstr>
      <vt:lpstr>la fiche de suivi d'entretien des élèves intimidateurs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cpe1</dc:creator>
  <cp:lastModifiedBy>cpe1</cp:lastModifiedBy>
  <cp:revision>12</cp:revision>
  <dcterms:created xsi:type="dcterms:W3CDTF">2020-11-10T10:40:26Z</dcterms:created>
  <dcterms:modified xsi:type="dcterms:W3CDTF">2020-11-24T10:35:00Z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1036-11.2.0.9739</vt:lpwstr>
  </property>
</Properties>
</file>