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72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F963E47-4CB6-4C8E-B217-D84B480C5F81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8A476C-F6ED-4812-BAA0-AA580D3E501F}" type="datetimeFigureOut">
              <a:rPr lang="fr-FR" smtClean="0"/>
              <a:t>14/04/2017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2348880"/>
            <a:ext cx="6515901" cy="3691880"/>
          </a:xfrm>
        </p:spPr>
        <p:txBody>
          <a:bodyPr/>
          <a:lstStyle/>
          <a:p>
            <a:r>
              <a:rPr lang="fr-FR" sz="7200" dirty="0" smtClean="0">
                <a:solidFill>
                  <a:schemeClr val="accent5">
                    <a:lumMod val="75000"/>
                  </a:schemeClr>
                </a:solidFill>
              </a:rPr>
              <a:t>Un pas vers le lycée…ou pas?</a:t>
            </a:r>
            <a:endParaRPr lang="fr-FR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836712"/>
            <a:ext cx="7668852" cy="1656184"/>
          </a:xfrm>
        </p:spPr>
        <p:txBody>
          <a:bodyPr>
            <a:noAutofit/>
          </a:bodyPr>
          <a:lstStyle/>
          <a:p>
            <a:r>
              <a:rPr lang="fr-FR" sz="8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Mon orientation???</a:t>
            </a:r>
            <a:endParaRPr lang="fr-FR" sz="8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337" y="404664"/>
            <a:ext cx="2520280" cy="191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4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1700808"/>
            <a:ext cx="7235981" cy="1584176"/>
          </a:xfrm>
        </p:spPr>
        <p:txBody>
          <a:bodyPr/>
          <a:lstStyle/>
          <a:p>
            <a:r>
              <a:rPr lang="fr-FR" sz="6600" dirty="0" smtClean="0">
                <a:solidFill>
                  <a:schemeClr val="accent5">
                    <a:lumMod val="75000"/>
                  </a:schemeClr>
                </a:solidFill>
              </a:rPr>
              <a:t>Initiale/Continue</a:t>
            </a:r>
            <a:r>
              <a:rPr lang="fr-FR" sz="8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8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Je poursuis mes études dans un établissement ordinaire jusqu’à l’obtention de mon diplôme.</a:t>
            </a:r>
            <a:endParaRPr lang="fr-FR" sz="2400" b="0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260648"/>
            <a:ext cx="6189583" cy="648072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Mais quelle formation?</a:t>
            </a:r>
            <a:endParaRPr lang="fr-F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1640" y="3717032"/>
            <a:ext cx="72728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Alternance</a:t>
            </a:r>
            <a:r>
              <a:rPr lang="fr-FR" sz="6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6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</a:rPr>
              <a:t>Je poursuis mes études à mi-temps et travaille auprès d’un patron. Je suis donc apprenti et salarié. Je passe malgré cela les mêmes diplômes que mes camarades en formation continue (CAP, Bac pro, BTS,…).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26785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3356992"/>
            <a:ext cx="7848872" cy="2664296"/>
          </a:xfrm>
        </p:spPr>
        <p:txBody>
          <a:bodyPr/>
          <a:lstStyle/>
          <a:p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</a:rPr>
              <a:t>- le CAP</a:t>
            </a:r>
            <a:br>
              <a:rPr lang="fr-FR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</a:rPr>
              <a:t>- le BAC professionnel</a:t>
            </a:r>
            <a:br>
              <a:rPr lang="fr-FR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</a:rPr>
              <a:t>- le BAC Technologique</a:t>
            </a:r>
            <a:br>
              <a:rPr lang="fr-FR" sz="4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4000" dirty="0" smtClean="0">
                <a:solidFill>
                  <a:schemeClr val="accent5">
                    <a:lumMod val="75000"/>
                  </a:schemeClr>
                </a:solidFill>
              </a:rPr>
              <a:t>- le BAC général</a:t>
            </a:r>
            <a:endParaRPr lang="fr-FR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43608" y="260648"/>
            <a:ext cx="6189583" cy="792088"/>
          </a:xfrm>
        </p:spPr>
        <p:txBody>
          <a:bodyPr>
            <a:noAutofit/>
          </a:bodyPr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Holala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!!!! Mais quel diplôme?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C’est trop compliqué tout ça!!!</a:t>
            </a:r>
            <a:endParaRPr lang="fr-F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6" y="1484784"/>
            <a:ext cx="77768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                     (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Mais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</a:rPr>
              <a:t>nononon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!!!... Attendez la </a:t>
            </a: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suite!!!)</a:t>
            </a:r>
          </a:p>
          <a:p>
            <a:endParaRPr lang="fr-FR" sz="4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4400" dirty="0" smtClean="0">
                <a:solidFill>
                  <a:schemeClr val="accent5">
                    <a:lumMod val="75000"/>
                  </a:schemeClr>
                </a:solidFill>
              </a:rPr>
              <a:t>Il </a:t>
            </a:r>
            <a:r>
              <a:rPr lang="fr-FR" sz="4400" dirty="0">
                <a:solidFill>
                  <a:schemeClr val="accent5">
                    <a:lumMod val="75000"/>
                  </a:schemeClr>
                </a:solidFill>
              </a:rPr>
              <a:t>existe : 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14923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94310" y="244205"/>
            <a:ext cx="6189583" cy="779026"/>
          </a:xfrm>
        </p:spPr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Quelle formation je peux suivre moi???</a:t>
            </a:r>
            <a:endParaRPr lang="fr-F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1619670" y="6057292"/>
            <a:ext cx="7200801" cy="360040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Après la 3</a:t>
            </a:r>
            <a:r>
              <a:rPr lang="fr-FR" baseline="30000" dirty="0" smtClean="0"/>
              <a:t>ème</a:t>
            </a:r>
            <a:r>
              <a:rPr lang="fr-FR" dirty="0" smtClean="0"/>
              <a:t> ET 3</a:t>
            </a:r>
            <a:r>
              <a:rPr lang="fr-FR" baseline="30000" dirty="0" smtClean="0"/>
              <a:t>ème</a:t>
            </a:r>
            <a:r>
              <a:rPr lang="fr-FR" dirty="0" smtClean="0"/>
              <a:t> prépa*pro</a:t>
            </a:r>
            <a:endParaRPr lang="fr-FR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1646585" y="4833156"/>
            <a:ext cx="792088" cy="1008112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CAP</a:t>
            </a:r>
          </a:p>
          <a:p>
            <a:pPr algn="ctr"/>
            <a:r>
              <a:rPr lang="fr-FR" dirty="0" smtClean="0"/>
              <a:t>2ans</a:t>
            </a:r>
            <a:endParaRPr lang="fr-FR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2627784" y="4089792"/>
            <a:ext cx="1476164" cy="1728192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PRO</a:t>
            </a:r>
          </a:p>
          <a:p>
            <a:pPr algn="ctr"/>
            <a:r>
              <a:rPr lang="fr-FR" dirty="0" smtClean="0"/>
              <a:t>3ans</a:t>
            </a:r>
          </a:p>
          <a:p>
            <a:pPr algn="ctr"/>
            <a:r>
              <a:rPr lang="fr-FR" dirty="0" smtClean="0"/>
              <a:t>Industriel</a:t>
            </a:r>
          </a:p>
          <a:p>
            <a:pPr algn="ctr"/>
            <a:r>
              <a:rPr lang="fr-FR" dirty="0" smtClean="0"/>
              <a:t>Mécanique</a:t>
            </a:r>
          </a:p>
          <a:p>
            <a:pPr algn="ctr"/>
            <a:r>
              <a:rPr lang="fr-FR" dirty="0" smtClean="0"/>
              <a:t>Esthétique</a:t>
            </a:r>
          </a:p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7" name="Arrondir un rectangle avec un coin diagonal 6"/>
          <p:cNvSpPr/>
          <p:nvPr/>
        </p:nvSpPr>
        <p:spPr>
          <a:xfrm>
            <a:off x="4390073" y="5306409"/>
            <a:ext cx="3672407" cy="504056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GT</a:t>
            </a:r>
            <a:endParaRPr lang="fr-FR" dirty="0"/>
          </a:p>
        </p:txBody>
      </p:sp>
      <p:sp>
        <p:nvSpPr>
          <p:cNvPr id="8" name="Arrondir un rectangle avec un coin diagonal 7"/>
          <p:cNvSpPr/>
          <p:nvPr/>
        </p:nvSpPr>
        <p:spPr>
          <a:xfrm>
            <a:off x="4390073" y="4076077"/>
            <a:ext cx="744427" cy="1138671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Tale S</a:t>
            </a:r>
            <a:endParaRPr lang="fr-FR" dirty="0"/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292080" y="4089792"/>
            <a:ext cx="720080" cy="1138671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E</a:t>
            </a:r>
            <a:r>
              <a:rPr lang="fr-FR" dirty="0"/>
              <a:t> </a:t>
            </a:r>
            <a:r>
              <a:rPr lang="fr-FR" dirty="0" smtClean="0"/>
              <a:t>Tale  ES</a:t>
            </a:r>
            <a:endParaRPr lang="fr-FR" dirty="0"/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6226276" y="4063827"/>
            <a:ext cx="792087" cy="1138671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1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/>
              <a:t>Tale  </a:t>
            </a:r>
            <a:r>
              <a:rPr lang="fr-FR" dirty="0" smtClean="0"/>
              <a:t>L</a:t>
            </a:r>
            <a:endParaRPr lang="fr-FR" dirty="0"/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7206595" y="4063826"/>
            <a:ext cx="792088" cy="1138671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E</a:t>
            </a:r>
            <a:r>
              <a:rPr lang="fr-FR" dirty="0"/>
              <a:t> </a:t>
            </a:r>
            <a:r>
              <a:rPr lang="fr-FR" dirty="0" smtClean="0"/>
              <a:t>Tale  Tech</a:t>
            </a:r>
            <a:endParaRPr lang="fr-FR" dirty="0"/>
          </a:p>
        </p:txBody>
      </p:sp>
      <p:sp>
        <p:nvSpPr>
          <p:cNvPr id="13" name="Arrondir un rectangle avec un coin diagonal 12"/>
          <p:cNvSpPr/>
          <p:nvPr/>
        </p:nvSpPr>
        <p:spPr>
          <a:xfrm>
            <a:off x="2778103" y="3558845"/>
            <a:ext cx="5220580" cy="403706"/>
          </a:xfrm>
          <a:prstGeom prst="round2DiagRect">
            <a:avLst/>
          </a:prstGeom>
          <a:solidFill>
            <a:srgbClr val="DE721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BACCALAUREATS</a:t>
            </a:r>
            <a:endParaRPr lang="fr-FR" dirty="0"/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2812938" y="2132856"/>
            <a:ext cx="1476164" cy="129614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BTS</a:t>
            </a:r>
          </a:p>
          <a:p>
            <a:pPr algn="ctr"/>
            <a:r>
              <a:rPr lang="fr-FR" dirty="0" smtClean="0"/>
              <a:t>2ANS</a:t>
            </a: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4566129" y="836712"/>
            <a:ext cx="3432554" cy="25922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LICENCE</a:t>
            </a:r>
          </a:p>
          <a:p>
            <a:pPr algn="ctr"/>
            <a:r>
              <a:rPr lang="fr-FR" dirty="0" smtClean="0"/>
              <a:t>Classe préparatoire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Universités</a:t>
            </a:r>
          </a:p>
          <a:p>
            <a:pPr algn="ctr"/>
            <a:r>
              <a:rPr lang="fr-FR" dirty="0" smtClean="0"/>
              <a:t>IUT</a:t>
            </a:r>
          </a:p>
          <a:p>
            <a:pPr algn="ctr"/>
            <a:r>
              <a:rPr lang="fr-FR" dirty="0" smtClean="0"/>
              <a:t>Grandes Ecoles</a:t>
            </a: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2812938" y="836712"/>
            <a:ext cx="1476164" cy="1143441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LICENCE</a:t>
            </a:r>
          </a:p>
          <a:p>
            <a:pPr algn="ctr"/>
            <a:r>
              <a:rPr lang="fr-FR" dirty="0" smtClean="0"/>
              <a:t>professionnelle  </a:t>
            </a:r>
          </a:p>
          <a:p>
            <a:pPr algn="ctr"/>
            <a:r>
              <a:rPr lang="fr-FR" dirty="0" smtClean="0"/>
              <a:t>1ans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8316415" y="3558845"/>
            <a:ext cx="504057" cy="22824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Lycée / CFA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8316415" y="260648"/>
            <a:ext cx="504057" cy="3168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Etudes supérieures</a:t>
            </a:r>
            <a:endParaRPr lang="fr-FR" dirty="0"/>
          </a:p>
        </p:txBody>
      </p:sp>
      <p:sp>
        <p:nvSpPr>
          <p:cNvPr id="22" name="Flèche droite 21"/>
          <p:cNvSpPr/>
          <p:nvPr/>
        </p:nvSpPr>
        <p:spPr>
          <a:xfrm>
            <a:off x="2374876" y="4806724"/>
            <a:ext cx="360040" cy="29432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62" y="3270361"/>
            <a:ext cx="1235834" cy="150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164" y="1692121"/>
            <a:ext cx="1568620" cy="108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6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54484" y="211871"/>
            <a:ext cx="6394732" cy="572081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Alors maintenant… CAP ou BAC PRO!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Quelle formation choisir?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3734">
            <a:off x="1170117" y="4842406"/>
            <a:ext cx="1325837" cy="151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7599">
            <a:off x="5004164" y="4896663"/>
            <a:ext cx="1694853" cy="12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810">
            <a:off x="7358910" y="966026"/>
            <a:ext cx="1370806" cy="161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2194">
            <a:off x="7275082" y="5146340"/>
            <a:ext cx="1538461" cy="107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579">
            <a:off x="814882" y="985637"/>
            <a:ext cx="1770497" cy="118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18" y="5548812"/>
            <a:ext cx="1023381" cy="117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>
          <a:xfrm>
            <a:off x="950999" y="2041662"/>
            <a:ext cx="1584176" cy="635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Tourisme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 rot="21279071">
            <a:off x="7279573" y="1963192"/>
            <a:ext cx="1845663" cy="792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Mécanique </a:t>
            </a:r>
          </a:p>
          <a:p>
            <a:pPr algn="ctr"/>
            <a:r>
              <a:rPr lang="fr-FR" dirty="0" smtClean="0"/>
              <a:t>Industrie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7241265" y="5970371"/>
            <a:ext cx="1740178" cy="697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Animalier</a:t>
            </a:r>
            <a:endParaRPr lang="fr-FR" dirty="0"/>
          </a:p>
        </p:txBody>
      </p:sp>
      <p:sp>
        <p:nvSpPr>
          <p:cNvPr id="21" name="Ellipse 20"/>
          <p:cNvSpPr/>
          <p:nvPr/>
        </p:nvSpPr>
        <p:spPr>
          <a:xfrm>
            <a:off x="5120138" y="6032025"/>
            <a:ext cx="1717826" cy="635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Commerce </a:t>
            </a:r>
          </a:p>
          <a:p>
            <a:pPr algn="ctr"/>
            <a:r>
              <a:rPr lang="fr-FR" dirty="0" smtClean="0"/>
              <a:t>Vente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2750176" y="4631867"/>
            <a:ext cx="1962450" cy="9133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Hôtellerie</a:t>
            </a:r>
          </a:p>
          <a:p>
            <a:pPr algn="ctr"/>
            <a:r>
              <a:rPr lang="fr-FR" dirty="0" smtClean="0"/>
              <a:t>Restauration</a:t>
            </a:r>
            <a:endParaRPr lang="fr-FR" dirty="0"/>
          </a:p>
        </p:txBody>
      </p:sp>
      <p:sp>
        <p:nvSpPr>
          <p:cNvPr id="23" name="Ellipse 22"/>
          <p:cNvSpPr/>
          <p:nvPr/>
        </p:nvSpPr>
        <p:spPr>
          <a:xfrm>
            <a:off x="950999" y="6064485"/>
            <a:ext cx="1748793" cy="635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Esthétisme</a:t>
            </a:r>
            <a:endParaRPr lang="fr-FR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874">
            <a:off x="4715457" y="1250277"/>
            <a:ext cx="954161" cy="122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45" y="1164048"/>
            <a:ext cx="1306319" cy="137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4960658" y="2203588"/>
            <a:ext cx="1584176" cy="6358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Aide à la personne</a:t>
            </a:r>
            <a:endParaRPr lang="fr-FR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02" y="847077"/>
            <a:ext cx="1136560" cy="137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Ellipse 26"/>
          <p:cNvSpPr/>
          <p:nvPr/>
        </p:nvSpPr>
        <p:spPr>
          <a:xfrm>
            <a:off x="2890693" y="2210510"/>
            <a:ext cx="1584176" cy="4909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Bâtiment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36099" y="3163548"/>
            <a:ext cx="7641490" cy="1924998"/>
          </a:xfrm>
        </p:spPr>
        <p:txBody>
          <a:bodyPr/>
          <a:lstStyle/>
          <a:p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« Le </a:t>
            </a:r>
            <a:r>
              <a:rPr lang="fr-FR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bac </a:t>
            </a: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pro ou CAP offre </a:t>
            </a:r>
            <a:r>
              <a:rPr lang="fr-FR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une qualification reconnue </a:t>
            </a: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sur  le </a:t>
            </a:r>
            <a:r>
              <a:rPr lang="fr-FR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marché de l'emploi et répond à la demande des entreprises de la production et des services. </a:t>
            </a: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/>
            </a:r>
            <a:b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/>
            </a:r>
            <a:b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L'enseignement </a:t>
            </a:r>
            <a:r>
              <a:rPr lang="fr-FR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se réfère à des métiers et comprend des stages  </a:t>
            </a: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en entreprises.</a:t>
            </a:r>
            <a:b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/>
            </a:r>
            <a:b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Ces diplômes facilitent  l’insertion professionnelle en valorisant l’expérience. »</a:t>
            </a:r>
            <a:b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                                                                                                           </a:t>
            </a:r>
            <a:b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</a:br>
            <a:r>
              <a:rPr lang="fr-FR" sz="1800" b="0" dirty="0"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r>
              <a:rPr lang="fr-FR" sz="1800" b="0" dirty="0" smtClean="0">
                <a:solidFill>
                  <a:schemeClr val="bg1">
                    <a:lumMod val="50000"/>
                  </a:schemeClr>
                </a:solidFill>
                <a:effectLst/>
              </a:rPr>
              <a:t>                                                                                                                 </a:t>
            </a:r>
            <a:r>
              <a:rPr lang="fr-FR" sz="1600" b="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Sources Onisep.fr</a:t>
            </a:r>
            <a:endParaRPr lang="fr-FR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8" grpId="0" animBg="1"/>
      <p:bldP spid="27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15616" y="1268760"/>
            <a:ext cx="7235981" cy="4896544"/>
          </a:xfrm>
        </p:spPr>
        <p:txBody>
          <a:bodyPr/>
          <a:lstStyle/>
          <a:p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>Certificat d’Aptitude Professionnel ou Bac professionnel?</a:t>
            </a:r>
            <a:r>
              <a:rPr lang="fr-FR" sz="36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36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36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  <a:t>Les deux formations permettent l’insertion dans le monde de l’entreprise en valorisant l’expérience professionnelle  grâce à des périodes de stage ou l’alternance. </a:t>
            </a:r>
            <a:b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  <a:t>La différence réside donc dans le nombre d’année de formation après la 3</a:t>
            </a:r>
            <a:r>
              <a:rPr lang="fr-FR" sz="2400" b="0" baseline="30000" dirty="0" smtClean="0">
                <a:solidFill>
                  <a:schemeClr val="accent5">
                    <a:lumMod val="75000"/>
                  </a:schemeClr>
                </a:solidFill>
              </a:rPr>
              <a:t>ème</a:t>
            </a: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  <a:t>  : </a:t>
            </a:r>
            <a:b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  <a:t>- CAP en 2 ans</a:t>
            </a:r>
            <a:b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400" b="0" dirty="0" smtClean="0">
                <a:solidFill>
                  <a:schemeClr val="accent5">
                    <a:lumMod val="75000"/>
                  </a:schemeClr>
                </a:solidFill>
              </a:rPr>
              <a:t>- Bac pro en 3ans</a:t>
            </a:r>
            <a:endParaRPr lang="fr-FR" sz="24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Eueuhhh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…. Le CAP ou Bac pro ???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c’est quoi la différence ?</a:t>
            </a:r>
            <a:endParaRPr lang="fr-F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89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 le BAC général?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Quelle spécialité? Après la 2</a:t>
            </a:r>
            <a:r>
              <a:rPr lang="fr-FR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nde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GT?!</a:t>
            </a:r>
            <a:endParaRPr lang="fr-F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177">
            <a:off x="2282431" y="2553479"/>
            <a:ext cx="1548678" cy="183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4" y="4571732"/>
            <a:ext cx="1239158" cy="177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7022">
            <a:off x="3967409" y="2762157"/>
            <a:ext cx="1568726" cy="145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929">
            <a:off x="7335266" y="2700809"/>
            <a:ext cx="1458295" cy="154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32" y="2698028"/>
            <a:ext cx="1439164" cy="147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618">
            <a:off x="7343438" y="4896750"/>
            <a:ext cx="1314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40" y="5045317"/>
            <a:ext cx="1654915" cy="123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641" y="4849518"/>
            <a:ext cx="1867616" cy="166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692">
            <a:off x="962146" y="2682527"/>
            <a:ext cx="1576516" cy="143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171575" y="1295748"/>
            <a:ext cx="201622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Scientifique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91158" y="4387066"/>
            <a:ext cx="825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Médical             Astronomie         Enseignement    Publication/Livres      Journalisme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812127" y="6345010"/>
            <a:ext cx="832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Recherche médicale    Finance/Commerce                 Droit            Recherches Historiques            </a:t>
            </a:r>
            <a:endParaRPr lang="fr-FR" dirty="0"/>
          </a:p>
        </p:txBody>
      </p:sp>
      <p:sp>
        <p:nvSpPr>
          <p:cNvPr id="8" name="Ellipse 7"/>
          <p:cNvSpPr/>
          <p:nvPr/>
        </p:nvSpPr>
        <p:spPr>
          <a:xfrm>
            <a:off x="6482204" y="1223352"/>
            <a:ext cx="208823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</a:t>
            </a:r>
          </a:p>
          <a:p>
            <a:pPr algn="ctr"/>
            <a:r>
              <a:rPr lang="fr-FR" dirty="0" smtClean="0"/>
              <a:t>Littéraire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3850887" y="1295360"/>
            <a:ext cx="2088232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</a:t>
            </a:r>
          </a:p>
          <a:p>
            <a:pPr algn="ctr"/>
            <a:r>
              <a:rPr lang="fr-FR" dirty="0" smtClean="0"/>
              <a:t>Economique et Sociale</a:t>
            </a:r>
          </a:p>
        </p:txBody>
      </p:sp>
    </p:spTree>
    <p:extLst>
      <p:ext uri="{BB962C8B-B14F-4D97-AF65-F5344CB8AC3E}">
        <p14:creationId xmlns:p14="http://schemas.microsoft.com/office/powerpoint/2010/main" val="2855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26" grpId="0"/>
      <p:bldP spid="8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10" y="822646"/>
            <a:ext cx="125486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844">
            <a:off x="2971575" y="4974609"/>
            <a:ext cx="1394207" cy="113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llipse 10"/>
          <p:cNvSpPr/>
          <p:nvPr/>
        </p:nvSpPr>
        <p:spPr>
          <a:xfrm>
            <a:off x="1137730" y="5318242"/>
            <a:ext cx="2149151" cy="103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BAC STMG</a:t>
            </a:r>
          </a:p>
          <a:p>
            <a:pPr algn="ctr"/>
            <a:r>
              <a:rPr lang="fr-FR" sz="1600" dirty="0" smtClean="0"/>
              <a:t>Du Management et  de la Gestion</a:t>
            </a:r>
            <a:endParaRPr lang="fr-FR" sz="1600" dirty="0"/>
          </a:p>
        </p:txBody>
      </p:sp>
      <p:sp>
        <p:nvSpPr>
          <p:cNvPr id="10" name="Ellipse 9"/>
          <p:cNvSpPr/>
          <p:nvPr/>
        </p:nvSpPr>
        <p:spPr>
          <a:xfrm>
            <a:off x="1112642" y="2014193"/>
            <a:ext cx="1621263" cy="10464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BAC ST2S</a:t>
            </a:r>
          </a:p>
          <a:p>
            <a:pPr algn="ctr"/>
            <a:r>
              <a:rPr lang="fr-FR" sz="1600" dirty="0" smtClean="0"/>
              <a:t>De la Sante et du Social</a:t>
            </a:r>
            <a:endParaRPr lang="fr-FR" sz="1600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41" y="1082085"/>
            <a:ext cx="1158111" cy="143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3989">
            <a:off x="7293599" y="1173606"/>
            <a:ext cx="1464022" cy="111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750910" y="6351304"/>
            <a:ext cx="3071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Gestion , fiance, marketing, RH</a:t>
            </a:r>
            <a:endParaRPr lang="fr-FR" sz="1600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Et les BAC Sciences et Technologies…????</a:t>
            </a:r>
          </a:p>
          <a:p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Après la 2</a:t>
            </a:r>
            <a:r>
              <a:rPr lang="fr-FR" b="1" baseline="30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nde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GT</a:t>
            </a:r>
            <a:endParaRPr lang="fr-F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391695" y="2906067"/>
            <a:ext cx="27347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Biologie, pharmacie, santé…</a:t>
            </a:r>
            <a:endParaRPr lang="fr-FR" sz="1600" dirty="0"/>
          </a:p>
        </p:txBody>
      </p:sp>
      <p:sp>
        <p:nvSpPr>
          <p:cNvPr id="13" name="Ellipse 12"/>
          <p:cNvSpPr/>
          <p:nvPr/>
        </p:nvSpPr>
        <p:spPr>
          <a:xfrm>
            <a:off x="6822959" y="2096811"/>
            <a:ext cx="1872208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BAC STL </a:t>
            </a:r>
          </a:p>
          <a:p>
            <a:pPr algn="ctr"/>
            <a:r>
              <a:rPr lang="fr-FR" dirty="0" smtClean="0"/>
              <a:t>De Laboratoire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152920" y="4510246"/>
            <a:ext cx="2095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Seconde spécifique</a:t>
            </a:r>
            <a:endParaRPr lang="fr-FR" dirty="0"/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18" y="3561848"/>
            <a:ext cx="176304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Ellipse 23"/>
          <p:cNvSpPr/>
          <p:nvPr/>
        </p:nvSpPr>
        <p:spPr>
          <a:xfrm>
            <a:off x="2200487" y="3130184"/>
            <a:ext cx="1868454" cy="138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BAC STMD</a:t>
            </a:r>
          </a:p>
          <a:p>
            <a:pPr algn="ctr"/>
            <a:r>
              <a:rPr lang="fr-FR" sz="1600" dirty="0" smtClean="0"/>
              <a:t>De la Musique et  de la Danse</a:t>
            </a:r>
            <a:endParaRPr lang="fr-FR" sz="1600" dirty="0"/>
          </a:p>
        </p:txBody>
      </p:sp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48" y="792096"/>
            <a:ext cx="1067661" cy="122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Ellipse 29"/>
          <p:cNvSpPr/>
          <p:nvPr/>
        </p:nvSpPr>
        <p:spPr>
          <a:xfrm>
            <a:off x="3995936" y="1441445"/>
            <a:ext cx="1940421" cy="1197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BAC STHR</a:t>
            </a:r>
          </a:p>
          <a:p>
            <a:pPr algn="ctr"/>
            <a:r>
              <a:rPr lang="fr-FR" sz="1600" dirty="0" smtClean="0"/>
              <a:t>de l’Hôtellerie et de la Restauration</a:t>
            </a:r>
            <a:endParaRPr lang="fr-FR" sz="1600" dirty="0"/>
          </a:p>
        </p:txBody>
      </p:sp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8" y="3131705"/>
            <a:ext cx="1548013" cy="144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llipse 20"/>
          <p:cNvSpPr/>
          <p:nvPr/>
        </p:nvSpPr>
        <p:spPr>
          <a:xfrm>
            <a:off x="4570277" y="4276975"/>
            <a:ext cx="1766074" cy="11972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BAC STI2A</a:t>
            </a:r>
          </a:p>
          <a:p>
            <a:pPr algn="ctr"/>
            <a:r>
              <a:rPr lang="fr-FR" sz="1600" dirty="0" smtClean="0"/>
              <a:t>Du Design et des Arts Appliqués</a:t>
            </a:r>
            <a:endParaRPr lang="fr-FR" sz="1600" dirty="0"/>
          </a:p>
        </p:txBody>
      </p:sp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519" y="3616114"/>
            <a:ext cx="2171015" cy="120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Ellipse 17"/>
          <p:cNvSpPr/>
          <p:nvPr/>
        </p:nvSpPr>
        <p:spPr>
          <a:xfrm>
            <a:off x="6605780" y="4533398"/>
            <a:ext cx="2306567" cy="10591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BAC STI2D</a:t>
            </a:r>
          </a:p>
          <a:p>
            <a:pPr algn="ctr"/>
            <a:r>
              <a:rPr lang="fr-FR" sz="1600" dirty="0" smtClean="0"/>
              <a:t>Industrie et du Développement Durable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788291" y="5540002"/>
            <a:ext cx="231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Ingénierie industrielle, innovation et respect de l’environnement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4737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/>
      <p:bldP spid="5" grpId="0" build="p"/>
      <p:bldP spid="22" grpId="0"/>
      <p:bldP spid="13" grpId="0" animBg="1"/>
      <p:bldP spid="25" grpId="0"/>
      <p:bldP spid="24" grpId="0" animBg="1"/>
      <p:bldP spid="30" grpId="0" animBg="1"/>
      <p:bldP spid="21" grpId="0" animBg="1"/>
      <p:bldP spid="18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4177739"/>
          </a:xfrm>
        </p:spPr>
        <p:txBody>
          <a:bodyPr/>
          <a:lstStyle/>
          <a:p>
            <a:r>
              <a:rPr lang="fr-FR" sz="32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fr-F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Alors maintenant, entre </a:t>
            </a:r>
            <a:r>
              <a:rPr lang="fr-FR" sz="2400" b="1" u="sng" dirty="0" smtClean="0">
                <a:solidFill>
                  <a:schemeClr val="accent5">
                    <a:lumMod val="75000"/>
                  </a:schemeClr>
                </a:solidFill>
              </a:rPr>
              <a:t>tes notes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, tes envies  </a:t>
            </a:r>
            <a:r>
              <a:rPr lang="fr-FR" sz="2400" dirty="0">
                <a:solidFill>
                  <a:schemeClr val="accent5">
                    <a:lumMod val="75000"/>
                  </a:schemeClr>
                </a:solidFill>
              </a:rPr>
              <a:t>et la réalité du monde du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travail…</a:t>
            </a:r>
            <a:endParaRPr lang="fr-FR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7" y="3179137"/>
            <a:ext cx="3528392" cy="208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37" y="2281632"/>
            <a:ext cx="151216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72" y="3474712"/>
            <a:ext cx="2136513" cy="14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63" y="1367232"/>
            <a:ext cx="18573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9712" y="5605700"/>
            <a:ext cx="6076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C’est aujourd'hui à toi de faire tes choix </a:t>
            </a: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62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ique">
  <a:themeElements>
    <a:clrScheme name="thermique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iqu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iqu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TM01859868[[fn=Thermique]]</Template>
  <TotalTime>306</TotalTime>
  <Words>292</Words>
  <Application>Microsoft Office PowerPoint</Application>
  <PresentationFormat>Affichage à l'écran (4:3)</PresentationFormat>
  <Paragraphs>89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thermique</vt:lpstr>
      <vt:lpstr>Un pas vers le lycée…ou pas?</vt:lpstr>
      <vt:lpstr>Initiale/Continue Je poursuis mes études dans un établissement ordinaire jusqu’à l’obtention de mon diplôme.</vt:lpstr>
      <vt:lpstr>- le CAP - le BAC professionnel - le BAC Technologique - le BAC général</vt:lpstr>
      <vt:lpstr>Présentation PowerPoint</vt:lpstr>
      <vt:lpstr>« Le bac pro ou CAP offre une qualification reconnue  sur  le marché de l'emploi et répond à la demande des entreprises de la production et des services.   L'enseignement se réfère à des métiers et comprend des stages  en entreprises.  Ces diplômes facilitent  l’insertion professionnelle en valorisant l’expérience. »                                                                                                                                                                                                                                      Sources Onisep.fr</vt:lpstr>
      <vt:lpstr>Certificat d’Aptitude Professionnel ou Bac professionnel?  Les deux formations permettent l’insertion dans le monde de l’entreprise en valorisant l’expérience professionnelle  grâce à des périodes de stage ou l’alternance.   La différence réside donc dans le nombre d’année de formation après la 3ème  :  - CAP en 2 ans - Bac pro en 3ans</vt:lpstr>
      <vt:lpstr>Présentation PowerPoint</vt:lpstr>
      <vt:lpstr>Présentation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pas vers le lycée…</dc:title>
  <dc:creator>Cat1</dc:creator>
  <cp:lastModifiedBy>Cat1</cp:lastModifiedBy>
  <cp:revision>40</cp:revision>
  <dcterms:created xsi:type="dcterms:W3CDTF">2017-03-25T06:03:54Z</dcterms:created>
  <dcterms:modified xsi:type="dcterms:W3CDTF">2017-04-14T13:29:56Z</dcterms:modified>
</cp:coreProperties>
</file>