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72" r:id="rId3"/>
    <p:sldId id="261" r:id="rId4"/>
    <p:sldId id="273" r:id="rId5"/>
    <p:sldId id="258" r:id="rId6"/>
    <p:sldId id="259" r:id="rId7"/>
    <p:sldId id="263" r:id="rId8"/>
    <p:sldId id="268" r:id="rId9"/>
    <p:sldId id="266" r:id="rId10"/>
    <p:sldId id="267" r:id="rId11"/>
    <p:sldId id="269" r:id="rId12"/>
    <p:sldId id="270" r:id="rId13"/>
    <p:sldId id="262" r:id="rId14"/>
  </p:sldIdLst>
  <p:sldSz cx="9144000" cy="6858000" type="screen4x3"/>
  <p:notesSz cx="6873875" cy="100631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EEE"/>
    <a:srgbClr val="F02D18"/>
    <a:srgbClr val="E01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94660"/>
  </p:normalViewPr>
  <p:slideViewPr>
    <p:cSldViewPr>
      <p:cViewPr>
        <p:scale>
          <a:sx n="70" d="100"/>
          <a:sy n="70" d="100"/>
        </p:scale>
        <p:origin x="-139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323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4138" y="0"/>
            <a:ext cx="2978150" cy="50323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F886BFE-C5BF-4609-96AC-B9774955482A}" type="datetimeFigureOut">
              <a:rPr lang="fr-FR"/>
              <a:pPr>
                <a:defRPr/>
              </a:pPr>
              <a:t>25/09/2021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58338"/>
            <a:ext cx="2978150" cy="503237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4138" y="9558338"/>
            <a:ext cx="2978150" cy="503237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74B6398-6164-4147-97C5-81F2692714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083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FCD41-D707-4805-A5A9-19F929CB0C11}" type="datetimeFigureOut">
              <a:rPr lang="fr-FR"/>
              <a:pPr>
                <a:defRPr/>
              </a:pPr>
              <a:t>25/09/2021</a:t>
            </a:fld>
            <a:endParaRPr lang="fr-FR"/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2EF7B-F1F9-49FE-8339-F63968EA64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774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294E2-63AA-4646-87B2-6FC45B5A1098}" type="datetimeFigureOut">
              <a:rPr lang="fr-FR"/>
              <a:pPr>
                <a:defRPr/>
              </a:pPr>
              <a:t>25/09/2021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A39E1-A1DE-4B31-B807-47170BBA98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06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BB2E6-EAE0-4A04-B01B-7C3B1FA29917}" type="datetimeFigureOut">
              <a:rPr lang="fr-FR"/>
              <a:pPr>
                <a:defRPr/>
              </a:pPr>
              <a:t>25/09/2021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A5EF6-AF9E-47A5-9C17-A2F44AEF6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08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02A564-B040-4E81-AE15-91E588AB2430}" type="datetimeFigureOut">
              <a:rPr lang="fr-FR"/>
              <a:pPr>
                <a:defRPr/>
              </a:pPr>
              <a:t>25/09/2021</a:t>
            </a:fld>
            <a:endParaRPr lang="fr-FR"/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18B120-ACAB-47FE-A8C6-231EDD0C25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56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EF0EC-11C2-41A9-9CBA-D6E5F9DDEC7D}" type="datetimeFigureOut">
              <a:rPr lang="fr-FR"/>
              <a:pPr>
                <a:defRPr/>
              </a:pPr>
              <a:t>25/09/2021</a:t>
            </a:fld>
            <a:endParaRPr lang="fr-FR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1EFF2-8998-4844-A316-F6172E257E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824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E1A44-7187-4FBE-BAC4-153B4A49DAD1}" type="datetimeFigureOut">
              <a:rPr lang="fr-FR"/>
              <a:pPr>
                <a:defRPr/>
              </a:pPr>
              <a:t>25/09/2021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67429-D4C9-4E8B-AA21-65828768A1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20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AE9BF-8F6C-490A-8343-6CDC1B78A39E}" type="datetimeFigureOut">
              <a:rPr lang="fr-FR"/>
              <a:pPr>
                <a:defRPr/>
              </a:pPr>
              <a:t>25/09/2021</a:t>
            </a:fld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54480-C1C6-4199-AEDE-59008367FC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15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25F25B-D88E-4165-BDEA-EF0B0E0F59B2}" type="datetimeFigureOut">
              <a:rPr lang="fr-FR"/>
              <a:pPr>
                <a:defRPr/>
              </a:pPr>
              <a:t>25/09/2021</a:t>
            </a:fld>
            <a:endParaRPr lang="fr-FR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C08ED6-3A30-4A7A-AEB2-B10A86100D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54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8FC73-F429-401C-9712-4EEA26810D87}" type="datetimeFigureOut">
              <a:rPr lang="fr-FR"/>
              <a:pPr>
                <a:defRPr/>
              </a:pPr>
              <a:t>25/09/2021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D6B9B-0C8C-4779-8C29-2F1B3624D9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23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cs typeface="Arial" pitchFamily="34" charset="0"/>
            </a:endParaRPr>
          </a:p>
        </p:txBody>
      </p:sp>
      <p:sp>
        <p:nvSpPr>
          <p:cNvPr id="8" name="Connecteur droit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cs typeface="Arial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6DA9D1-951E-4D04-8DFB-6A0F8CDFF1B8}" type="datetimeFigureOut">
              <a:rPr lang="fr-FR"/>
              <a:pPr>
                <a:defRPr/>
              </a:pPr>
              <a:t>25/09/2021</a:t>
            </a:fld>
            <a:endParaRPr lang="fr-FR"/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5A607B-00EF-42D7-8A8B-B37ACE2E38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216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cteur droit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cs typeface="Arial" pitchFamily="34" charset="0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Connecteur droit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DD29BA-65B0-4F47-8E5C-01B9277C29B3}" type="datetimeFigureOut">
              <a:rPr lang="fr-FR"/>
              <a:pPr>
                <a:defRPr/>
              </a:pPr>
              <a:t>25/09/2021</a:t>
            </a:fld>
            <a:endParaRPr lang="fr-FR"/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084F4A-A43B-4542-87A1-B25ADD1326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37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28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A84DEA-3C4E-4512-91ED-378AD1E254A3}" type="datetimeFigureOut">
              <a:rPr lang="fr-FR"/>
              <a:pPr>
                <a:defRPr/>
              </a:pPr>
              <a:t>25/09/2021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cs typeface="Arial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C9C581-4D9A-4BD8-AADA-0242E756F5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12" r:id="rId4"/>
    <p:sldLayoutId id="2147483713" r:id="rId5"/>
    <p:sldLayoutId id="2147483720" r:id="rId6"/>
    <p:sldLayoutId id="2147483714" r:id="rId7"/>
    <p:sldLayoutId id="2147483721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85AF1D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CAE0AC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5D4D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95513" y="1700213"/>
            <a:ext cx="6172200" cy="18954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5300" dirty="0" smtClean="0"/>
              <a:t>LES ELECTIONS des Délégués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20545442">
            <a:off x="2103438" y="3803650"/>
            <a:ext cx="6910387" cy="890588"/>
          </a:xfrm>
        </p:spPr>
        <p:txBody>
          <a:bodyPr/>
          <a:lstStyle/>
          <a:p>
            <a:pPr eaLnBrk="1" hangingPunct="1"/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</a:rPr>
              <a:t>MAIS POUR QUOI FAIRE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468313" y="1484313"/>
            <a:ext cx="3657600" cy="516572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98C723"/>
              </a:buClr>
              <a:buFont typeface="Wingdings"/>
              <a:buChar char=""/>
              <a:defRPr/>
            </a:pPr>
            <a:r>
              <a:rPr lang="fr-FR" sz="1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outil à votre service pour une vie lycée dynamique et attrayante 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98C723"/>
              </a:buClr>
              <a:buFont typeface="Wingdings"/>
              <a:buChar char=""/>
              <a:defRPr/>
            </a:pPr>
            <a:r>
              <a:rPr lang="fr-FR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Développe la vie culturelle du lycée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98C723"/>
              </a:buClr>
              <a:buFont typeface="Wingdings"/>
              <a:buChar char=""/>
              <a:defRPr/>
            </a:pPr>
            <a:r>
              <a:rPr lang="fr-FR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Favorise l’engagement et l’initiative des élèves dans la mise en œuvre des projets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98C723"/>
              </a:buClr>
              <a:buFont typeface="Wingdings"/>
              <a:buChar char=""/>
              <a:defRPr/>
            </a:pPr>
            <a:r>
              <a:rPr lang="fr-FR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substitue aux foyers </a:t>
            </a:r>
            <a:r>
              <a:rPr lang="fr-FR" sz="1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socio-éducatifs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98C723"/>
              </a:buClr>
              <a:buFont typeface="Wingdings"/>
              <a:buNone/>
              <a:defRPr/>
            </a:pPr>
            <a:endParaRPr lang="fr-FR" sz="1400" dirty="0">
              <a:solidFill>
                <a:srgbClr val="59B0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98C723"/>
              </a:buClr>
              <a:buFont typeface="Wingdings"/>
              <a:buNone/>
              <a:defRPr/>
            </a:pPr>
            <a:r>
              <a:rPr lang="fr-FR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Exceptionnellement, vous pouvez vous engagez avant vos 18 ans!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98C723"/>
              </a:buClr>
              <a:buFont typeface="Wingdings"/>
              <a:buNone/>
              <a:defRPr/>
            </a:pPr>
            <a:r>
              <a:rPr lang="fr-FR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vous est possible de vous présenter pour  siéger à la direction de cette association!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(2010)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98C723"/>
              </a:buClr>
              <a:buFont typeface="Wingdings"/>
              <a:buChar char=""/>
              <a:defRPr/>
            </a:pPr>
            <a:endParaRPr lang="fr-FR" altLang="fr-FR" sz="1400" dirty="0">
              <a:solidFill>
                <a:srgbClr val="59B0B9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98C723"/>
              </a:buClr>
              <a:buFont typeface="Wingdings"/>
              <a:buChar char=""/>
              <a:defRPr/>
            </a:pPr>
            <a:r>
              <a:rPr lang="fr-FR" altLang="fr-FR" sz="1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Composition parmi les membres de l’association</a:t>
            </a:r>
            <a:r>
              <a:rPr lang="fr-FR" altLang="fr-FR" sz="1400" dirty="0">
                <a:solidFill>
                  <a:srgbClr val="59B0B9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720000" indent="-274320" eaLnBrk="1" fontAlgn="auto" hangingPunct="1">
              <a:spcAft>
                <a:spcPts val="0"/>
              </a:spcAft>
              <a:buClr>
                <a:srgbClr val="98C723"/>
              </a:buClr>
              <a:buFont typeface="Wingdings" pitchFamily="2" charset="2"/>
              <a:buChar char="v"/>
              <a:defRPr/>
            </a:pPr>
            <a:r>
              <a:rPr lang="fr-FR" altLang="fr-FR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 président </a:t>
            </a:r>
          </a:p>
          <a:p>
            <a:pPr marL="720000" indent="-274320" eaLnBrk="1" fontAlgn="auto" hangingPunct="1">
              <a:spcAft>
                <a:spcPts val="0"/>
              </a:spcAft>
              <a:buClr>
                <a:srgbClr val="98C723"/>
              </a:buClr>
              <a:buFont typeface="Wingdings" pitchFamily="2" charset="2"/>
              <a:buChar char="v"/>
              <a:defRPr/>
            </a:pPr>
            <a:r>
              <a:rPr lang="fr-FR" altLang="fr-FR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 secrétaires</a:t>
            </a:r>
          </a:p>
          <a:p>
            <a:pPr marL="720000" indent="-274320" eaLnBrk="1" fontAlgn="auto" hangingPunct="1">
              <a:spcAft>
                <a:spcPts val="0"/>
              </a:spcAft>
              <a:buClr>
                <a:srgbClr val="98C723"/>
              </a:buClr>
              <a:buFont typeface="Wingdings" pitchFamily="2" charset="2"/>
              <a:buChar char="v"/>
              <a:defRPr/>
            </a:pPr>
            <a:r>
              <a:rPr lang="fr-FR" altLang="fr-FR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 trésorier</a:t>
            </a:r>
          </a:p>
          <a:p>
            <a:pPr marL="720000" indent="-274320" eaLnBrk="1" fontAlgn="auto" hangingPunct="1">
              <a:spcAft>
                <a:spcPts val="0"/>
              </a:spcAft>
              <a:buClr>
                <a:srgbClr val="98C723"/>
              </a:buClr>
              <a:buFont typeface="Wingdings" pitchFamily="2" charset="2"/>
              <a:buChar char="v"/>
              <a:defRPr/>
            </a:pPr>
            <a:r>
              <a:rPr lang="fr-FR" altLang="fr-FR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Tous les volontaires qui ont envie de faire bouger le lycée !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98C723"/>
              </a:buClr>
              <a:buFont typeface="Wingdings"/>
              <a:buNone/>
              <a:defRPr/>
            </a:pPr>
            <a:endParaRPr lang="fr-FR" altLang="fr-FR" sz="1100" dirty="0">
              <a:solidFill>
                <a:srgbClr val="59B0B9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98C723"/>
              </a:buClr>
              <a:buFont typeface="Wingdings"/>
              <a:buChar char=""/>
              <a:defRPr/>
            </a:pPr>
            <a:r>
              <a:rPr lang="fr-FR" altLang="fr-FR" sz="1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Son rôle:  </a:t>
            </a:r>
          </a:p>
          <a:p>
            <a:pPr marL="788580" indent="-342900" eaLnBrk="1" fontAlgn="auto" hangingPunct="1">
              <a:spcAft>
                <a:spcPts val="0"/>
              </a:spcAft>
              <a:buClr>
                <a:srgbClr val="98C723"/>
              </a:buClr>
              <a:buFont typeface="Wingdings" pitchFamily="2" charset="2"/>
              <a:buChar char="q"/>
              <a:defRPr/>
            </a:pPr>
            <a:r>
              <a:rPr lang="fr-FR" altLang="fr-FR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Organiser des évènements dans le lycée!</a:t>
            </a:r>
          </a:p>
          <a:p>
            <a:pPr marL="788580" indent="-342900" eaLnBrk="1" fontAlgn="auto" hangingPunct="1">
              <a:spcAft>
                <a:spcPts val="0"/>
              </a:spcAft>
              <a:buClr>
                <a:srgbClr val="98C723"/>
              </a:buClr>
              <a:buFont typeface="Wingdings" pitchFamily="2" charset="2"/>
              <a:buChar char="q"/>
              <a:defRPr/>
            </a:pPr>
            <a:r>
              <a:rPr lang="fr-FR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Participer et faire </a:t>
            </a:r>
            <a:r>
              <a:rPr lang="fr-FR" sz="1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participer </a:t>
            </a:r>
            <a:r>
              <a:rPr lang="fr-FR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vos camarades à des initiatives lancées et organisées par vous et pour vous </a:t>
            </a:r>
            <a:r>
              <a:rPr lang="fr-FR" sz="1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!!!</a:t>
            </a:r>
          </a:p>
          <a:p>
            <a:pPr marL="788580" indent="-342900" eaLnBrk="1" fontAlgn="auto" hangingPunct="1">
              <a:spcAft>
                <a:spcPts val="0"/>
              </a:spcAft>
              <a:buClr>
                <a:srgbClr val="98C723"/>
              </a:buClr>
              <a:buFont typeface="Wingdings" pitchFamily="2" charset="2"/>
              <a:buChar char="q"/>
              <a:defRPr/>
            </a:pPr>
            <a:endParaRPr lang="fr-FR" sz="1300" dirty="0">
              <a:solidFill>
                <a:prstClr val="black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dirty="0"/>
          </a:p>
        </p:txBody>
      </p:sp>
      <p:sp>
        <p:nvSpPr>
          <p:cNvPr id="17411" name="Espace réservé du texte 7"/>
          <p:cNvSpPr>
            <a:spLocks noGrp="1"/>
          </p:cNvSpPr>
          <p:nvPr>
            <p:ph type="body" sz="quarter" idx="1"/>
          </p:nvPr>
        </p:nvSpPr>
        <p:spPr>
          <a:xfrm>
            <a:off x="539750" y="476250"/>
            <a:ext cx="3657600" cy="72072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 eaLnBrk="1" hangingPunct="1"/>
            <a:r>
              <a:rPr lang="fr-FR" dirty="0" smtClean="0"/>
              <a:t>La MDL</a:t>
            </a:r>
          </a:p>
          <a:p>
            <a:pPr algn="ctr" eaLnBrk="1" hangingPunct="1"/>
            <a:r>
              <a:rPr lang="fr-FR" sz="1600" dirty="0" smtClean="0"/>
              <a:t>Maison Des Lycéens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 rot="20610670">
            <a:off x="3832225" y="141288"/>
            <a:ext cx="4213225" cy="2011362"/>
          </a:xfrm>
          <a:prstGeom prst="irregularSeal2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PROPOSEZ !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sz="1100" dirty="0" smtClean="0">
                <a:solidFill>
                  <a:schemeClr val="tx1"/>
                </a:solidFill>
              </a:rPr>
              <a:t>Vos idées de projets ou des améliorations de la vie au lycée!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12" name="Explosion 2 11"/>
          <p:cNvSpPr/>
          <p:nvPr/>
        </p:nvSpPr>
        <p:spPr>
          <a:xfrm>
            <a:off x="3635375" y="2708275"/>
            <a:ext cx="4608513" cy="2451100"/>
          </a:xfrm>
          <a:prstGeom prst="irregularSeal2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IMPLIQUEZ VOUS 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100" dirty="0">
                <a:solidFill>
                  <a:schemeClr val="tx1"/>
                </a:solidFill>
              </a:rPr>
              <a:t>dans la vie citoyenne et mobilisez vos camarades pour des causes solidaires!</a:t>
            </a:r>
          </a:p>
        </p:txBody>
      </p:sp>
      <p:sp>
        <p:nvSpPr>
          <p:cNvPr id="13" name="Explosion 2 12"/>
          <p:cNvSpPr/>
          <p:nvPr/>
        </p:nvSpPr>
        <p:spPr>
          <a:xfrm rot="20709127">
            <a:off x="5494338" y="4298950"/>
            <a:ext cx="3117850" cy="1984375"/>
          </a:xfrm>
          <a:prstGeom prst="irregularSeal2">
            <a:avLst/>
          </a:prstGeom>
          <a:solidFill>
            <a:schemeClr val="accent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AGISSEZ 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En faveur d’une vie lycéenne dynamique!</a:t>
            </a:r>
          </a:p>
        </p:txBody>
      </p:sp>
      <p:sp>
        <p:nvSpPr>
          <p:cNvPr id="11" name="Explosion 2 10"/>
          <p:cNvSpPr/>
          <p:nvPr/>
        </p:nvSpPr>
        <p:spPr>
          <a:xfrm rot="416263">
            <a:off x="5868988" y="1309688"/>
            <a:ext cx="3197225" cy="2030412"/>
          </a:xfrm>
          <a:prstGeom prst="irregularSeal2">
            <a:avLst/>
          </a:prstGeom>
          <a:ln>
            <a:solidFill>
              <a:srgbClr val="E012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INITIEZ 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100" dirty="0">
                <a:solidFill>
                  <a:schemeClr val="tx1"/>
                </a:solidFill>
              </a:rPr>
              <a:t>de nouvelles activités dans le lycée!</a:t>
            </a:r>
          </a:p>
        </p:txBody>
      </p:sp>
      <p:sp>
        <p:nvSpPr>
          <p:cNvPr id="2" name="Triangle isocèle 1"/>
          <p:cNvSpPr/>
          <p:nvPr/>
        </p:nvSpPr>
        <p:spPr>
          <a:xfrm>
            <a:off x="539750" y="2813050"/>
            <a:ext cx="215900" cy="215900"/>
          </a:xfrm>
          <a:prstGeom prst="triangle">
            <a:avLst/>
          </a:prstGeom>
          <a:solidFill>
            <a:srgbClr val="F02D18"/>
          </a:solidFill>
          <a:ln>
            <a:solidFill>
              <a:srgbClr val="F02D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2" grpId="0" animBg="1"/>
      <p:bldP spid="13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24075" y="1125538"/>
            <a:ext cx="6172200" cy="8794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000" dirty="0" smtClean="0"/>
              <a:t>La vie lycéenne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20378990">
            <a:off x="2304351" y="3214882"/>
            <a:ext cx="6469063" cy="1371600"/>
          </a:xfrm>
        </p:spPr>
        <p:txBody>
          <a:bodyPr/>
          <a:lstStyle/>
          <a:p>
            <a:pPr algn="r" eaLnBrk="1" hangingPunct="1"/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Pourquoi m’engager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850900"/>
          </a:xfrm>
          <a:ln w="63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/>
              <a:t>Parce ce que je peux faire bouger les choses !!! Et m’engager en faveur de :</a:t>
            </a:r>
            <a:endParaRPr lang="fr-FR" b="1" dirty="0"/>
          </a:p>
        </p:txBody>
      </p:sp>
      <p:sp>
        <p:nvSpPr>
          <p:cNvPr id="7" name="Étoile à 5 branches 6"/>
          <p:cNvSpPr/>
          <p:nvPr/>
        </p:nvSpPr>
        <p:spPr>
          <a:xfrm>
            <a:off x="2484438" y="1123950"/>
            <a:ext cx="3527425" cy="2705100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00" b="1" dirty="0">
                <a:solidFill>
                  <a:schemeClr val="tx1"/>
                </a:solidFill>
              </a:rPr>
              <a:t>Des actions de solidarités</a:t>
            </a:r>
            <a:r>
              <a:rPr lang="fr-FR" sz="1300" dirty="0">
                <a:solidFill>
                  <a:schemeClr val="tx1"/>
                </a:solidFill>
              </a:rPr>
              <a:t>: Restau du cœurs,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00" dirty="0">
                <a:solidFill>
                  <a:schemeClr val="tx1"/>
                </a:solidFill>
              </a:rPr>
              <a:t>Téléthon,…</a:t>
            </a:r>
          </a:p>
        </p:txBody>
      </p:sp>
      <p:sp>
        <p:nvSpPr>
          <p:cNvPr id="8" name="Étoile à 5 branches 7"/>
          <p:cNvSpPr/>
          <p:nvPr/>
        </p:nvSpPr>
        <p:spPr>
          <a:xfrm rot="20663336">
            <a:off x="122238" y="3484563"/>
            <a:ext cx="3306762" cy="290353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tx1"/>
                </a:solidFill>
              </a:rPr>
              <a:t>La prévention santé</a:t>
            </a:r>
            <a:r>
              <a:rPr lang="fr-FR" sz="1400" dirty="0">
                <a:solidFill>
                  <a:schemeClr val="tx1"/>
                </a:solidFill>
              </a:rPr>
              <a:t>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lutte contre le SIDA, tabac,…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</p:txBody>
      </p:sp>
      <p:sp>
        <p:nvSpPr>
          <p:cNvPr id="11" name="Bulle ronde 10"/>
          <p:cNvSpPr/>
          <p:nvPr/>
        </p:nvSpPr>
        <p:spPr>
          <a:xfrm>
            <a:off x="4787900" y="5124450"/>
            <a:ext cx="2892425" cy="1685925"/>
          </a:xfrm>
          <a:prstGeom prst="wedgeEllipseCallout">
            <a:avLst>
              <a:gd name="adj1" fmla="val 43861"/>
              <a:gd name="adj2" fmla="val -55169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Le développement de : </a:t>
            </a:r>
            <a:r>
              <a:rPr lang="fr-FR" sz="1400" b="1" dirty="0" smtClean="0">
                <a:solidFill>
                  <a:schemeClr val="tx1"/>
                </a:solidFill>
              </a:rPr>
              <a:t>manifestations culturelles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expo, festivals,…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smtClean="0">
                <a:solidFill>
                  <a:schemeClr val="tx1"/>
                </a:solidFill>
              </a:rPr>
              <a:t>AVEC LA  MDL !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2" name="Bulle ronde 11"/>
          <p:cNvSpPr/>
          <p:nvPr/>
        </p:nvSpPr>
        <p:spPr>
          <a:xfrm rot="20888271">
            <a:off x="395288" y="1484313"/>
            <a:ext cx="2376487" cy="2109787"/>
          </a:xfrm>
          <a:prstGeom prst="wedgeEllipseCallout">
            <a:avLst>
              <a:gd name="adj1" fmla="val -60464"/>
              <a:gd name="adj2" fmla="val 3482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tx1"/>
                </a:solidFill>
              </a:rPr>
              <a:t>La consultation </a:t>
            </a:r>
            <a:r>
              <a:rPr lang="fr-FR" sz="1400" dirty="0">
                <a:solidFill>
                  <a:schemeClr val="tx1"/>
                </a:solidFill>
              </a:rPr>
              <a:t>sur les modifications du règlement intérieur, des repas et de la vie dans le lycée…</a:t>
            </a:r>
          </a:p>
        </p:txBody>
      </p:sp>
      <p:sp>
        <p:nvSpPr>
          <p:cNvPr id="13" name="Bulle ronde 12"/>
          <p:cNvSpPr/>
          <p:nvPr/>
        </p:nvSpPr>
        <p:spPr>
          <a:xfrm>
            <a:off x="2963863" y="3871913"/>
            <a:ext cx="2743200" cy="1606550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tx1"/>
                </a:solidFill>
              </a:rPr>
              <a:t>L’information des lycéens</a:t>
            </a:r>
            <a:r>
              <a:rPr lang="fr-FR" sz="1400" dirty="0">
                <a:solidFill>
                  <a:schemeClr val="tx1"/>
                </a:solidFill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 vie et projets dans l’établissement,…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4" name="Bulle ronde 13"/>
          <p:cNvSpPr/>
          <p:nvPr/>
        </p:nvSpPr>
        <p:spPr>
          <a:xfrm>
            <a:off x="5940425" y="1244600"/>
            <a:ext cx="2744788" cy="1606550"/>
          </a:xfrm>
          <a:prstGeom prst="wedgeEllipseCallout">
            <a:avLst>
              <a:gd name="adj1" fmla="val -67479"/>
              <a:gd name="adj2" fmla="val -26226"/>
            </a:avLst>
          </a:prstGeom>
          <a:solidFill>
            <a:srgbClr val="F02D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Organisations </a:t>
            </a:r>
            <a:r>
              <a:rPr lang="fr-FR" sz="1400" b="1" dirty="0">
                <a:solidFill>
                  <a:schemeClr val="tx1"/>
                </a:solidFill>
              </a:rPr>
              <a:t>d’évènements festifs </a:t>
            </a:r>
            <a:r>
              <a:rPr lang="fr-FR" sz="1400" dirty="0">
                <a:solidFill>
                  <a:schemeClr val="tx1"/>
                </a:solidFill>
              </a:rPr>
              <a:t>dans l’établissement: carnaval, bal de fin d’année</a:t>
            </a:r>
            <a:r>
              <a:rPr lang="fr-FR" sz="1400" dirty="0" smtClean="0">
                <a:solidFill>
                  <a:schemeClr val="tx1"/>
                </a:solidFill>
              </a:rPr>
              <a:t>,…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</a:rPr>
              <a:t>AVEC LA MDL!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" name="Étoile à 5 branches 4"/>
          <p:cNvSpPr/>
          <p:nvPr/>
        </p:nvSpPr>
        <p:spPr>
          <a:xfrm rot="559893">
            <a:off x="5311775" y="2725738"/>
            <a:ext cx="3600450" cy="273685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L’aménagement des espaces de vie:</a:t>
            </a:r>
            <a:r>
              <a:rPr lang="fr-FR" sz="1200" dirty="0">
                <a:solidFill>
                  <a:schemeClr val="tx1"/>
                </a:solidFill>
              </a:rPr>
              <a:t> cafétéria, salle de billard,…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11" presetID="15" presetClass="emph" presetSubtype="0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4" presetID="15" presetClass="emph" presetSubtype="0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" dur="1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175"/>
                            </p:stCondLst>
                            <p:childTnLst>
                              <p:par>
                                <p:cTn id="17" presetID="8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925"/>
                            </p:stCondLst>
                            <p:childTnLst>
                              <p:par>
                                <p:cTn id="20" presetID="15" presetClass="emph" presetSubtype="0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1925"/>
                            </p:stCondLst>
                            <p:childTnLst>
                              <p:par>
                                <p:cTn id="23" presetID="15" presetClass="emph" presetSubtype="0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2925"/>
                            </p:stCondLst>
                            <p:childTnLst>
                              <p:par>
                                <p:cTn id="26" presetID="8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434" y="356748"/>
            <a:ext cx="4538814" cy="552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45348" y="1196752"/>
            <a:ext cx="8064500" cy="5040313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dirty="0" smtClean="0"/>
              <a:t>Etre élève, qu’est-ce que ça signifie?</a:t>
            </a:r>
          </a:p>
          <a:p>
            <a:pPr marL="720000" indent="-274320" eaLnBrk="1" fontAlgn="auto" hangingPunct="1">
              <a:spcAft>
                <a:spcPts val="0"/>
              </a:spcAft>
              <a:buSzPct val="80000"/>
              <a:buFont typeface="Wingdings" pitchFamily="2" charset="2"/>
              <a:buChar char="v"/>
              <a:defRPr/>
            </a:pPr>
            <a:r>
              <a:rPr lang="fr-FR" sz="1600" dirty="0" smtClean="0"/>
              <a:t>Des droits : publication soumise à l’aval du Chef d’établissement (journal, affiches,…),</a:t>
            </a:r>
          </a:p>
          <a:p>
            <a:pPr marL="720000" indent="-274320" eaLnBrk="1" fontAlgn="auto" hangingPunct="1">
              <a:spcAft>
                <a:spcPts val="0"/>
              </a:spcAft>
              <a:buSzPct val="80000"/>
              <a:buFont typeface="Wingdings" pitchFamily="2" charset="2"/>
              <a:buChar char="v"/>
              <a:defRPr/>
            </a:pPr>
            <a:r>
              <a:rPr lang="fr-FR" sz="1600" dirty="0" smtClean="0"/>
              <a:t> association (MDL), </a:t>
            </a:r>
          </a:p>
          <a:p>
            <a:pPr marL="445680" indent="0" eaLnBrk="1" fontAlgn="auto" hangingPunct="1">
              <a:spcAft>
                <a:spcPts val="0"/>
              </a:spcAft>
              <a:buSzPct val="80000"/>
              <a:buFont typeface="Wingdings"/>
              <a:buNone/>
              <a:defRPr/>
            </a:pPr>
            <a:r>
              <a:rPr lang="fr-FR" sz="1600" dirty="0"/>
              <a:t> </a:t>
            </a:r>
            <a:r>
              <a:rPr lang="fr-FR" sz="1600" dirty="0" smtClean="0"/>
              <a:t>      représentation (délégués), réunion (assemblée), </a:t>
            </a:r>
          </a:p>
          <a:p>
            <a:pPr marL="720000" indent="-274320" eaLnBrk="1" fontAlgn="auto" hangingPunct="1">
              <a:spcAft>
                <a:spcPts val="0"/>
              </a:spcAft>
              <a:buSzPct val="80000"/>
              <a:buFont typeface="Wingdings" pitchFamily="2" charset="2"/>
              <a:buChar char="v"/>
              <a:defRPr/>
            </a:pPr>
            <a:r>
              <a:rPr lang="fr-FR" sz="1600" dirty="0" smtClean="0"/>
              <a:t>Des devoirs : l’obligation de travail, de respect mutuel, d’assiduité,…</a:t>
            </a:r>
          </a:p>
          <a:p>
            <a:pPr marL="445680" indent="0" eaLnBrk="1" fontAlgn="auto" hangingPunct="1">
              <a:spcAft>
                <a:spcPts val="0"/>
              </a:spcAft>
              <a:buSzPct val="80000"/>
              <a:buFont typeface="Wingdings"/>
              <a:buNone/>
              <a:defRPr/>
            </a:pPr>
            <a:endParaRPr lang="fr-FR" sz="1600" dirty="0" smtClean="0"/>
          </a:p>
          <a:p>
            <a:pPr marL="445680" indent="0" eaLnBrk="1" fontAlgn="auto" hangingPunct="1">
              <a:spcAft>
                <a:spcPts val="0"/>
              </a:spcAft>
              <a:buSzPct val="80000"/>
              <a:buFont typeface="Wingdings"/>
              <a:buNone/>
              <a:defRPr/>
            </a:pPr>
            <a:r>
              <a:rPr lang="fr-FR" sz="1600" dirty="0" smtClean="0"/>
              <a:t>                                               (A retrouver dans </a:t>
            </a:r>
            <a:r>
              <a:rPr lang="fr-FR" sz="1600" u="sng" dirty="0" smtClean="0"/>
              <a:t>le Délégué flash</a:t>
            </a:r>
            <a:r>
              <a:rPr lang="fr-FR" sz="1600" dirty="0" smtClean="0"/>
              <a:t>, édition 2014)</a:t>
            </a:r>
          </a:p>
          <a:p>
            <a:pPr marL="445680" indent="0" eaLnBrk="1" fontAlgn="auto" hangingPunct="1">
              <a:spcAft>
                <a:spcPts val="0"/>
              </a:spcAft>
              <a:buSzPct val="80000"/>
              <a:buFont typeface="Wingdings"/>
              <a:buNone/>
              <a:defRPr/>
            </a:pPr>
            <a:endParaRPr lang="fr-FR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dirty="0" smtClean="0"/>
              <a:t>Qu’est-ce que la Vie Lycéenne?</a:t>
            </a:r>
          </a:p>
          <a:p>
            <a:pPr marL="720000" indent="-28575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600" dirty="0" smtClean="0"/>
              <a:t>C’est votre vie dans l’établissement! Parce que lorsque les cours sont terminés, </a:t>
            </a:r>
            <a:r>
              <a:rPr lang="fr-FR" sz="1600" b="1" dirty="0" smtClean="0"/>
              <a:t>c’est à vous de jouer!</a:t>
            </a:r>
          </a:p>
          <a:p>
            <a:pPr marL="720000" indent="-28575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600" dirty="0" smtClean="0"/>
              <a:t>Une Vie Lycéenne dynamique dépend de vous! Il vous appartient de vous engager et de </a:t>
            </a:r>
            <a:r>
              <a:rPr lang="fr-FR" sz="1600" b="1" dirty="0" smtClean="0"/>
              <a:t>faire vivre votre lycée ! </a:t>
            </a:r>
          </a:p>
          <a:p>
            <a:pPr marL="720000" indent="-28575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600" dirty="0"/>
              <a:t>Il vous suffit de </a:t>
            </a:r>
            <a:r>
              <a:rPr lang="fr-FR" sz="1600" b="1" dirty="0"/>
              <a:t>participer aux Instances </a:t>
            </a:r>
            <a:r>
              <a:rPr lang="fr-FR" sz="1600" dirty="0"/>
              <a:t>de Vie Lycéenne </a:t>
            </a:r>
            <a:r>
              <a:rPr lang="fr-FR" sz="1600" dirty="0" smtClean="0"/>
              <a:t>pour mettre en œuvre </a:t>
            </a:r>
            <a:r>
              <a:rPr lang="fr-FR" sz="1600" b="1" dirty="0" smtClean="0"/>
              <a:t>des </a:t>
            </a:r>
            <a:r>
              <a:rPr lang="fr-FR" sz="1600" b="1" dirty="0"/>
              <a:t>animations toutes l’année ! </a:t>
            </a:r>
          </a:p>
          <a:p>
            <a:pPr marL="720000" indent="-28575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600" dirty="0" smtClean="0"/>
              <a:t>Pour cela, les CPE et tous les adultes de l’établissement sont prêts à </a:t>
            </a:r>
            <a:r>
              <a:rPr lang="fr-FR" sz="1600" b="1" dirty="0" smtClean="0"/>
              <a:t>vous accompagner dans vos projets et vos initiatives!</a:t>
            </a:r>
          </a:p>
          <a:p>
            <a:pPr marL="43425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FR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dirty="0" smtClean="0"/>
              <a:t>Comment faire? 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dirty="0"/>
              <a:t> </a:t>
            </a:r>
            <a:r>
              <a:rPr lang="fr-FR" dirty="0" smtClean="0"/>
              <a:t>    Il faut d’abord connaître l’organisation de établissement pour savoir à qui 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dirty="0"/>
              <a:t> </a:t>
            </a:r>
            <a:r>
              <a:rPr lang="fr-FR" dirty="0" smtClean="0"/>
              <a:t>    s’adresser et comment agir !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600" dirty="0" smtClean="0"/>
              <a:t>Les membres de l’équipe éducatives présentés dans l’organigramme de l’établissement 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600" dirty="0" smtClean="0"/>
              <a:t>Les élections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600" dirty="0" smtClean="0"/>
              <a:t>Les Instances de vie lycéenne</a:t>
            </a:r>
            <a:endParaRPr lang="fr-FR" sz="16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150" cy="633412"/>
          </a:xfrm>
          <a:ln w="6350"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Les droits élèves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307" y="1556792"/>
            <a:ext cx="1034642" cy="1512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366" y="980728"/>
            <a:ext cx="1054224" cy="15154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80400" cy="720725"/>
          </a:xfrm>
          <a:ln w="6350"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Organigramme du lycée Nikola TESLA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3" name="Rectangle 1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fr-FR" dirty="0"/>
          </a:p>
        </p:txBody>
      </p:sp>
      <p:grpSp>
        <p:nvGrpSpPr>
          <p:cNvPr id="10244" name="Zone de dessin 52"/>
          <p:cNvGrpSpPr>
            <a:grpSpLocks/>
          </p:cNvGrpSpPr>
          <p:nvPr/>
        </p:nvGrpSpPr>
        <p:grpSpPr bwMode="auto">
          <a:xfrm>
            <a:off x="152400" y="974239"/>
            <a:ext cx="8859838" cy="5852775"/>
            <a:chOff x="0" y="-930"/>
            <a:chExt cx="91033" cy="72416"/>
          </a:xfrm>
        </p:grpSpPr>
        <p:sp>
          <p:nvSpPr>
            <p:cNvPr id="10245" name="AutoShape 18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1033" cy="62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0246" name="Line 8"/>
            <p:cNvSpPr>
              <a:spLocks noChangeShapeType="1"/>
            </p:cNvSpPr>
            <p:nvPr/>
          </p:nvSpPr>
          <p:spPr bwMode="auto">
            <a:xfrm>
              <a:off x="60058" y="5193"/>
              <a:ext cx="6687" cy="4138"/>
            </a:xfrm>
            <a:prstGeom prst="line">
              <a:avLst/>
            </a:prstGeom>
            <a:noFill/>
            <a:ln w="9525">
              <a:solidFill>
                <a:srgbClr val="C0504D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0247" name="Line 9"/>
            <p:cNvSpPr>
              <a:spLocks noChangeShapeType="1"/>
            </p:cNvSpPr>
            <p:nvPr/>
          </p:nvSpPr>
          <p:spPr bwMode="auto">
            <a:xfrm flipH="1">
              <a:off x="36651" y="5126"/>
              <a:ext cx="5843" cy="4272"/>
            </a:xfrm>
            <a:prstGeom prst="line">
              <a:avLst/>
            </a:prstGeom>
            <a:noFill/>
            <a:ln w="9525">
              <a:solidFill>
                <a:srgbClr val="C0504D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0248" name="Line 16"/>
            <p:cNvSpPr>
              <a:spLocks noChangeShapeType="1"/>
            </p:cNvSpPr>
            <p:nvPr/>
          </p:nvSpPr>
          <p:spPr bwMode="auto">
            <a:xfrm>
              <a:off x="38189" y="15785"/>
              <a:ext cx="29967" cy="0"/>
            </a:xfrm>
            <a:prstGeom prst="line">
              <a:avLst/>
            </a:prstGeom>
            <a:noFill/>
            <a:ln w="9525">
              <a:solidFill>
                <a:srgbClr val="C0504D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0249" name="Line 17"/>
            <p:cNvSpPr>
              <a:spLocks noChangeShapeType="1"/>
            </p:cNvSpPr>
            <p:nvPr/>
          </p:nvSpPr>
          <p:spPr bwMode="auto">
            <a:xfrm flipH="1">
              <a:off x="74575" y="18663"/>
              <a:ext cx="297" cy="75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0250" name="Text Box 21"/>
            <p:cNvSpPr txBox="1">
              <a:spLocks noChangeArrowheads="1"/>
            </p:cNvSpPr>
            <p:nvPr/>
          </p:nvSpPr>
          <p:spPr bwMode="auto">
            <a:xfrm>
              <a:off x="43816" y="8524"/>
              <a:ext cx="13709" cy="38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Equipe de 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pPr algn="ctr"/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Direction</a:t>
              </a:r>
              <a:endParaRPr lang="fr-FR" altLang="fr-FR" dirty="0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0251" name="Text Box 23"/>
            <p:cNvSpPr txBox="1">
              <a:spLocks noChangeArrowheads="1"/>
            </p:cNvSpPr>
            <p:nvPr/>
          </p:nvSpPr>
          <p:spPr bwMode="auto">
            <a:xfrm>
              <a:off x="63881" y="26262"/>
              <a:ext cx="21983" cy="133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1pPr>
              <a:lvl2pPr marL="742950" indent="-285750" eaLnBrk="0" hangingPunct="0"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2pPr>
              <a:lvl3pPr marL="1143000" indent="-228600" eaLnBrk="0" hangingPunct="0"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3pPr>
              <a:lvl4pPr marL="1600200" indent="-228600" eaLnBrk="0" hangingPunct="0"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4pPr>
              <a:lvl5pPr marL="2057400" indent="-228600" eaLnBrk="0" hangingPunct="0"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Personnel ATOS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fr-FR" altLang="fr-FR" sz="1100" b="1" dirty="0">
                  <a:latin typeface="Arial" charset="0"/>
                  <a:cs typeface="Times New Roman" pitchFamily="18" charset="0"/>
                </a:rPr>
                <a:t>Agent d’accueil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fr-FR" altLang="fr-FR" sz="1100" b="1" dirty="0">
                  <a:latin typeface="Arial" charset="0"/>
                  <a:cs typeface="Times New Roman" pitchFamily="18" charset="0"/>
                </a:rPr>
                <a:t>Agents d’entretien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fr-FR" altLang="fr-FR" sz="1100" b="1" dirty="0">
                  <a:latin typeface="Arial" charset="0"/>
                  <a:cs typeface="Times New Roman" pitchFamily="18" charset="0"/>
                </a:rPr>
                <a:t>Agents de restauration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fr-FR" altLang="fr-FR" sz="1100" b="1" dirty="0">
                  <a:latin typeface="Arial" charset="0"/>
                  <a:cs typeface="Times New Roman" pitchFamily="18" charset="0"/>
                </a:rPr>
                <a:t>Agent d’entretien technique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endParaRPr lang="fr-FR" altLang="fr-FR" dirty="0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0252" name="Oval 26"/>
            <p:cNvSpPr>
              <a:spLocks noChangeArrowheads="1"/>
            </p:cNvSpPr>
            <p:nvPr/>
          </p:nvSpPr>
          <p:spPr bwMode="auto">
            <a:xfrm>
              <a:off x="41659" y="-930"/>
              <a:ext cx="18399" cy="95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C0504D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fr-FR" altLang="fr-FR" sz="1100" b="1" dirty="0" smtClean="0">
                  <a:latin typeface="Arial" charset="0"/>
                  <a:cs typeface="Times New Roman" pitchFamily="18" charset="0"/>
                </a:rPr>
                <a:t>Proviseur</a:t>
              </a:r>
              <a:endParaRPr lang="fr-FR" altLang="fr-FR" sz="1100" b="1" dirty="0">
                <a:latin typeface="Arial" charset="0"/>
                <a:cs typeface="Times New Roman" pitchFamily="18" charset="0"/>
              </a:endParaRPr>
            </a:p>
            <a:p>
              <a:pPr algn="ctr"/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M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B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0253" name="Text Box 28"/>
            <p:cNvSpPr txBox="1">
              <a:spLocks noChangeArrowheads="1"/>
            </p:cNvSpPr>
            <p:nvPr/>
          </p:nvSpPr>
          <p:spPr bwMode="auto">
            <a:xfrm>
              <a:off x="3740" y="22796"/>
              <a:ext cx="23514" cy="146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Equipe pédagogique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fr-FR" altLang="fr-FR" sz="1100" b="1" dirty="0">
                  <a:latin typeface="Arial" charset="0"/>
                  <a:cs typeface="Times New Roman" pitchFamily="18" charset="0"/>
                </a:rPr>
                <a:t>Enseignants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fr-FR" altLang="fr-FR" sz="1100" b="1" dirty="0">
                  <a:latin typeface="Arial" charset="0"/>
                  <a:cs typeface="Times New Roman" pitchFamily="18" charset="0"/>
                </a:rPr>
                <a:t>Professeurs documentaliste</a:t>
              </a:r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 :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endParaRPr lang="fr-FR" altLang="fr-FR" sz="1100" b="1" dirty="0">
                <a:latin typeface="Arial" charset="0"/>
                <a:cs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fr-FR" altLang="fr-FR" sz="1100" b="1" dirty="0">
                  <a:latin typeface="Arial" charset="0"/>
                  <a:cs typeface="Times New Roman" pitchFamily="18" charset="0"/>
                </a:rPr>
                <a:t>Aides de Vie </a:t>
              </a:r>
              <a:r>
                <a:rPr lang="fr-FR" altLang="fr-FR" sz="1100" b="1" dirty="0" smtClean="0">
                  <a:latin typeface="Arial" charset="0"/>
                  <a:cs typeface="Times New Roman" pitchFamily="18" charset="0"/>
                </a:rPr>
                <a:t>Scolaire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0254" name="Text Box 48"/>
            <p:cNvSpPr txBox="1">
              <a:spLocks noChangeArrowheads="1"/>
            </p:cNvSpPr>
            <p:nvPr/>
          </p:nvSpPr>
          <p:spPr bwMode="auto">
            <a:xfrm>
              <a:off x="1018" y="43561"/>
              <a:ext cx="22451" cy="205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4F81B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1pPr>
              <a:lvl2pPr marL="742950" indent="-285750" eaLnBrk="0" hangingPunct="0"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2pPr>
              <a:lvl3pPr marL="1143000" indent="-228600" eaLnBrk="0" hangingPunct="0"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3pPr>
              <a:lvl4pPr marL="1600200" indent="-228600" eaLnBrk="0" hangingPunct="0"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4pPr>
              <a:lvl5pPr marL="2057400" indent="-228600" eaLnBrk="0" hangingPunct="0"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98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Equipe Médico-sociale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fr-FR" altLang="fr-FR" sz="1100" b="1" dirty="0">
                  <a:latin typeface="Arial" charset="0"/>
                  <a:cs typeface="Times New Roman" pitchFamily="18" charset="0"/>
                </a:rPr>
                <a:t>Médecin scolaire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	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Dr 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C</a:t>
              </a:r>
            </a:p>
            <a:p>
              <a:r>
                <a:rPr lang="fr-FR" altLang="fr-FR" sz="1100" b="1" dirty="0" smtClean="0">
                  <a:latin typeface="Arial" charset="0"/>
                  <a:cs typeface="Times New Roman" pitchFamily="18" charset="0"/>
                </a:rPr>
                <a:t>Infirmières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	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Mme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D </a:t>
              </a:r>
              <a:endParaRPr lang="fr-FR" altLang="fr-FR" sz="1100" dirty="0" smtClean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	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Mme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C</a:t>
              </a:r>
            </a:p>
            <a:p>
              <a:r>
                <a:rPr lang="fr-FR" altLang="fr-FR" sz="1100" b="1" dirty="0" smtClean="0">
                  <a:latin typeface="Arial" charset="0"/>
                  <a:cs typeface="Times New Roman" pitchFamily="18" charset="0"/>
                </a:rPr>
                <a:t>Assistante </a:t>
              </a:r>
              <a:r>
                <a:rPr lang="fr-FR" altLang="fr-FR" sz="1100" b="1" dirty="0">
                  <a:latin typeface="Arial" charset="0"/>
                  <a:cs typeface="Times New Roman" pitchFamily="18" charset="0"/>
                </a:rPr>
                <a:t>sociale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	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Mme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C</a:t>
              </a:r>
              <a:endParaRPr lang="fr-FR" altLang="fr-FR" dirty="0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0255" name="Text Box 50"/>
            <p:cNvSpPr txBox="1">
              <a:spLocks noChangeArrowheads="1"/>
            </p:cNvSpPr>
            <p:nvPr/>
          </p:nvSpPr>
          <p:spPr bwMode="auto">
            <a:xfrm>
              <a:off x="66745" y="43561"/>
              <a:ext cx="19424" cy="125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4F81B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1pPr>
              <a:lvl2pPr marL="742950" indent="-285750" eaLnBrk="0" hangingPunct="0"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2pPr>
              <a:lvl3pPr marL="1143000" indent="-228600" eaLnBrk="0" hangingPunct="0"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3pPr>
              <a:lvl4pPr marL="1600200" indent="-228600" eaLnBrk="0" hangingPunct="0"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4pPr>
              <a:lvl5pPr marL="2057400" indent="-228600" eaLnBrk="0" hangingPunct="0"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Equipe d’Orientation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fr-FR" altLang="fr-FR" sz="1100" b="1" dirty="0">
                  <a:latin typeface="Arial" charset="0"/>
                  <a:cs typeface="Times New Roman" pitchFamily="18" charset="0"/>
                </a:rPr>
                <a:t>Conseillers d’Orientation 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b="1" dirty="0">
                  <a:latin typeface="Arial" charset="0"/>
                  <a:cs typeface="Times New Roman" pitchFamily="18" charset="0"/>
                </a:rPr>
                <a:t>  Psychologues :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	Mme 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G</a:t>
              </a:r>
              <a:endParaRPr lang="fr-FR" altLang="fr-FR" sz="1100" dirty="0" smtClean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	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Mme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P</a:t>
              </a:r>
              <a:endParaRPr lang="fr-FR" altLang="fr-FR" sz="1100" dirty="0" smtClean="0">
                <a:latin typeface="Arial" charset="0"/>
                <a:cs typeface="Times New Roman" pitchFamily="18" charset="0"/>
              </a:endParaRPr>
            </a:p>
            <a:p>
              <a:endParaRPr lang="fr-FR" altLang="fr-FR" sz="1100" dirty="0" smtClean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(prise de rdv auprès des pôles de vie scolaire)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	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endParaRPr lang="fr-FR" altLang="fr-FR" dirty="0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0256" name="Line 51"/>
            <p:cNvSpPr>
              <a:spLocks noChangeShapeType="1"/>
            </p:cNvSpPr>
            <p:nvPr/>
          </p:nvSpPr>
          <p:spPr bwMode="auto">
            <a:xfrm flipV="1">
              <a:off x="23469" y="45411"/>
              <a:ext cx="5140" cy="3442"/>
            </a:xfrm>
            <a:prstGeom prst="line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0257" name="Line 52"/>
            <p:cNvSpPr>
              <a:spLocks noChangeShapeType="1"/>
            </p:cNvSpPr>
            <p:nvPr/>
          </p:nvSpPr>
          <p:spPr bwMode="auto">
            <a:xfrm flipH="1" flipV="1">
              <a:off x="63119" y="45411"/>
              <a:ext cx="3499" cy="2601"/>
            </a:xfrm>
            <a:prstGeom prst="line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0258" name="Oval 26"/>
            <p:cNvSpPr>
              <a:spLocks noChangeArrowheads="1"/>
            </p:cNvSpPr>
            <p:nvPr/>
          </p:nvSpPr>
          <p:spPr bwMode="auto">
            <a:xfrm>
              <a:off x="66745" y="6454"/>
              <a:ext cx="19653" cy="1175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C0504D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fr-FR" altLang="fr-FR" sz="1100" b="1" dirty="0" smtClean="0">
                  <a:latin typeface="Arial" charset="0"/>
                  <a:cs typeface="Times New Roman" pitchFamily="18" charset="0"/>
                </a:rPr>
                <a:t>Adjoint à la Gestion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pPr algn="ctr" eaLnBrk="0" hangingPunct="0"/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M </a:t>
              </a:r>
              <a:r>
                <a:rPr lang="fr-FR" altLang="fr-FR" sz="1100" dirty="0" err="1" smtClean="0">
                  <a:latin typeface="Arial" charset="0"/>
                  <a:cs typeface="Times New Roman" pitchFamily="18" charset="0"/>
                </a:rPr>
                <a:t>M</a:t>
              </a:r>
              <a:endParaRPr lang="fr-FR" altLang="fr-FR" dirty="0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0259" name="Oval 26"/>
            <p:cNvSpPr>
              <a:spLocks noChangeArrowheads="1"/>
            </p:cNvSpPr>
            <p:nvPr/>
          </p:nvSpPr>
          <p:spPr bwMode="auto">
            <a:xfrm>
              <a:off x="18719" y="5663"/>
              <a:ext cx="19159" cy="134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C0504D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fr-FR" altLang="fr-FR" sz="1100" b="1" dirty="0">
                  <a:latin typeface="Arial" charset="0"/>
                  <a:cs typeface="Times New Roman" pitchFamily="18" charset="0"/>
                </a:rPr>
                <a:t>Proviseur Adjoint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pPr algn="ctr" eaLnBrk="0" hangingPunct="0"/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Mme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C</a:t>
              </a:r>
            </a:p>
            <a:p>
              <a:pPr algn="ctr" eaLnBrk="0" hangingPunct="0"/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Mme D</a:t>
              </a:r>
              <a:endParaRPr lang="fr-FR" altLang="fr-FR" dirty="0"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0260" name="Text Box 28"/>
            <p:cNvSpPr txBox="1">
              <a:spLocks noChangeArrowheads="1"/>
            </p:cNvSpPr>
            <p:nvPr/>
          </p:nvSpPr>
          <p:spPr bwMode="auto">
            <a:xfrm>
              <a:off x="28298" y="20446"/>
              <a:ext cx="34821" cy="220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Equipe Administrative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 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fr-FR" altLang="fr-FR" sz="1100" b="1" dirty="0">
                  <a:latin typeface="Arial" charset="0"/>
                  <a:cs typeface="Times New Roman" pitchFamily="18" charset="0"/>
                </a:rPr>
                <a:t>Secrétariats de </a:t>
              </a:r>
              <a:r>
                <a:rPr lang="fr-FR" altLang="fr-FR" sz="1100" b="1" dirty="0" smtClean="0">
                  <a:latin typeface="Arial" charset="0"/>
                  <a:cs typeface="Times New Roman" pitchFamily="18" charset="0"/>
                </a:rPr>
                <a:t>Direction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 et </a:t>
              </a:r>
              <a:r>
                <a:rPr lang="fr-FR" altLang="fr-FR" sz="1100" b="1" dirty="0" smtClean="0">
                  <a:latin typeface="Arial" charset="0"/>
                  <a:cs typeface="Times New Roman" pitchFamily="18" charset="0"/>
                </a:rPr>
                <a:t>élèves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 :</a:t>
              </a:r>
            </a:p>
            <a:p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Mme D</a:t>
              </a:r>
              <a:endParaRPr lang="fr-FR" altLang="fr-FR" sz="1100" dirty="0" smtClean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Mme X</a:t>
              </a:r>
              <a:endParaRPr lang="fr-FR" altLang="fr-FR" sz="1200" dirty="0" smtClean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Mme I</a:t>
              </a:r>
              <a:endParaRPr lang="fr-FR" altLang="fr-FR" sz="1100" dirty="0" smtClean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Mme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D</a:t>
              </a:r>
              <a:endParaRPr lang="fr-FR" altLang="fr-FR" sz="1100" dirty="0" smtClean="0">
                <a:latin typeface="Arial" charset="0"/>
                <a:cs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 </a:t>
              </a:r>
              <a:r>
                <a:rPr lang="fr-FR" altLang="fr-FR" sz="1100" b="1" dirty="0" smtClean="0">
                  <a:latin typeface="Arial" charset="0"/>
                  <a:cs typeface="Times New Roman" pitchFamily="18" charset="0"/>
                </a:rPr>
                <a:t>Secrétariat d’Intendance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 privilégiée pour les élèves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Mme RATHERY</a:t>
              </a:r>
            </a:p>
          </p:txBody>
        </p:sp>
        <p:sp>
          <p:nvSpPr>
            <p:cNvPr id="10261" name="Text Box 28"/>
            <p:cNvSpPr txBox="1">
              <a:spLocks noChangeArrowheads="1"/>
            </p:cNvSpPr>
            <p:nvPr/>
          </p:nvSpPr>
          <p:spPr bwMode="auto">
            <a:xfrm>
              <a:off x="28609" y="43561"/>
              <a:ext cx="34510" cy="279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1pPr>
              <a:lvl2pPr marL="742950" indent="-285750" eaLnBrk="0" hangingPunct="0"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2pPr>
              <a:lvl3pPr marL="1143000" indent="-228600" eaLnBrk="0" hangingPunct="0"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3pPr>
              <a:lvl4pPr marL="1600200" indent="-228600" eaLnBrk="0" hangingPunct="0"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4pPr>
              <a:lvl5pPr marL="2057400" indent="-228600" eaLnBrk="0" hangingPunct="0"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</a:tabLst>
                <a:defRPr>
                  <a:solidFill>
                    <a:schemeClr val="tx1"/>
                  </a:solidFill>
                  <a:latin typeface="Century Schoolbook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Equipe Educative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fr-FR" altLang="fr-FR" sz="1100" b="1" dirty="0">
                  <a:latin typeface="Arial" charset="0"/>
                  <a:cs typeface="Times New Roman" pitchFamily="18" charset="0"/>
                </a:rPr>
                <a:t>Conseillers Principaux d’Education :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	Mme   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FA</a:t>
              </a:r>
              <a:endParaRPr lang="fr-FR" altLang="fr-FR" sz="1100" dirty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     Mme   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FO</a:t>
              </a:r>
              <a:endParaRPr lang="fr-FR" altLang="fr-FR" sz="1100" dirty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     Mme  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A</a:t>
              </a:r>
            </a:p>
            <a:p>
              <a:r>
                <a:rPr lang="fr-FR" altLang="fr-FR" sz="1100" dirty="0">
                  <a:latin typeface="Arial" charset="0"/>
                  <a:cs typeface="Times New Roman" pitchFamily="18" charset="0"/>
                </a:rPr>
                <a:t>	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Mme   G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fr-FR" altLang="fr-FR" sz="1100" b="1" dirty="0">
                  <a:latin typeface="Arial" charset="0"/>
                  <a:cs typeface="Times New Roman" pitchFamily="18" charset="0"/>
                </a:rPr>
                <a:t>Assistants d’éducation</a:t>
              </a:r>
              <a:endParaRPr lang="fr-FR" altLang="fr-FR" sz="1200" dirty="0">
                <a:latin typeface="Arial" charset="0"/>
                <a:cs typeface="Times New Roman" pitchFamily="18" charset="0"/>
              </a:endParaRPr>
            </a:p>
            <a:p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M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au pôle N</a:t>
              </a:r>
            </a:p>
            <a:p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A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et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J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a pôle A (Mme AGHARBI)</a:t>
              </a:r>
            </a:p>
            <a:p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C et L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et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J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au pôle B (Mme GRIALOU)</a:t>
              </a:r>
            </a:p>
            <a:p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Al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et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Z, C, V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et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L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pour les pôles réunis K1 et K2 (Mmes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FA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et </a:t>
              </a:r>
              <a:r>
                <a:rPr lang="fr-FR" altLang="fr-FR" sz="1100" dirty="0" smtClean="0">
                  <a:latin typeface="Arial" charset="0"/>
                  <a:cs typeface="Times New Roman" pitchFamily="18" charset="0"/>
                </a:rPr>
                <a:t>FO)</a:t>
              </a:r>
              <a:endParaRPr lang="fr-FR" altLang="fr-FR" dirty="0">
                <a:latin typeface="Arial" charset="0"/>
              </a:endParaRPr>
            </a:p>
          </p:txBody>
        </p:sp>
      </p:grpSp>
      <p:sp>
        <p:nvSpPr>
          <p:cNvPr id="23" name="Line 17"/>
          <p:cNvSpPr>
            <a:spLocks noChangeShapeType="1"/>
          </p:cNvSpPr>
          <p:nvPr/>
        </p:nvSpPr>
        <p:spPr bwMode="auto">
          <a:xfrm flipH="1">
            <a:off x="6372008" y="2643543"/>
            <a:ext cx="1025617" cy="2756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>
            <a:off x="0" y="1693324"/>
            <a:ext cx="1912846" cy="950219"/>
          </a:xfrm>
          <a:prstGeom prst="ellipse">
            <a:avLst/>
          </a:prstGeom>
          <a:solidFill>
            <a:srgbClr val="FFFFFF"/>
          </a:solidFill>
          <a:ln w="9525">
            <a:solidFill>
              <a:srgbClr val="C0504D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fr-FR" altLang="fr-FR" sz="1100" b="1" dirty="0" smtClean="0">
                <a:latin typeface="Arial" charset="0"/>
                <a:cs typeface="Times New Roman" pitchFamily="18" charset="0"/>
              </a:rPr>
              <a:t>DDFPT </a:t>
            </a:r>
            <a:endParaRPr lang="fr-FR" altLang="fr-FR" sz="1200" dirty="0">
              <a:latin typeface="Arial" charset="0"/>
              <a:cs typeface="Times New Roman" pitchFamily="18" charset="0"/>
            </a:endParaRPr>
          </a:p>
          <a:p>
            <a:pPr algn="ctr" eaLnBrk="0" hangingPunct="0"/>
            <a:r>
              <a:rPr lang="fr-FR" altLang="fr-FR" sz="1100" dirty="0" smtClean="0">
                <a:latin typeface="Arial" charset="0"/>
                <a:cs typeface="Times New Roman" pitchFamily="18" charset="0"/>
              </a:rPr>
              <a:t>M </a:t>
            </a:r>
            <a:r>
              <a:rPr lang="fr-FR" altLang="fr-FR" sz="1100" dirty="0" err="1" smtClean="0">
                <a:latin typeface="Arial" charset="0"/>
                <a:cs typeface="Times New Roman" pitchFamily="18" charset="0"/>
              </a:rPr>
              <a:t>M</a:t>
            </a:r>
            <a:endParaRPr lang="fr-FR" altLang="fr-FR" sz="1100" dirty="0" smtClean="0">
              <a:latin typeface="Arial" charset="0"/>
              <a:cs typeface="Times New Roman" pitchFamily="18" charset="0"/>
            </a:endParaRPr>
          </a:p>
          <a:p>
            <a:pPr algn="ctr" eaLnBrk="0" hangingPunct="0"/>
            <a:r>
              <a:rPr lang="fr-FR" altLang="fr-FR" sz="1100" dirty="0" smtClean="0">
                <a:latin typeface="Arial" charset="0"/>
                <a:cs typeface="Times New Roman" pitchFamily="18" charset="0"/>
              </a:rPr>
              <a:t>Mme M</a:t>
            </a:r>
            <a:endParaRPr lang="fr-FR" altLang="fr-FR" dirty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633412"/>
          </a:xfrm>
          <a:ln w="6350"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Des élections :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26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95995" y="1098468"/>
            <a:ext cx="8308331" cy="5377150"/>
          </a:xfrm>
          <a:solidFill>
            <a:schemeClr val="bg1"/>
          </a:soli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fr-FR" sz="2000" b="1" dirty="0" smtClean="0">
                <a:solidFill>
                  <a:srgbClr val="371EEE"/>
                </a:solidFill>
              </a:rPr>
              <a:t>TOUS LES ELEVES ELISENT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701895" y="2481693"/>
            <a:ext cx="2700068" cy="6599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latin typeface="+mj-lt"/>
                <a:cs typeface="Arial" pitchFamily="34" charset="0"/>
              </a:rPr>
              <a:t>les </a:t>
            </a:r>
            <a:r>
              <a:rPr lang="fr-FR" sz="1600" dirty="0" smtClean="0">
                <a:latin typeface="+mj-lt"/>
                <a:cs typeface="Arial" pitchFamily="34" charset="0"/>
              </a:rPr>
              <a:t>2 délégués </a:t>
            </a:r>
            <a:r>
              <a:rPr lang="fr-FR" sz="1600" dirty="0">
                <a:latin typeface="+mj-lt"/>
                <a:cs typeface="Arial" pitchFamily="34" charset="0"/>
              </a:rPr>
              <a:t>de </a:t>
            </a:r>
            <a:r>
              <a:rPr lang="fr-FR" sz="1600" dirty="0" smtClean="0">
                <a:latin typeface="+mj-lt"/>
                <a:cs typeface="Arial" pitchFamily="34" charset="0"/>
              </a:rPr>
              <a:t>classes</a:t>
            </a:r>
            <a:endParaRPr lang="fr-FR" sz="1600" dirty="0">
              <a:latin typeface="+mj-lt"/>
              <a:cs typeface="Arial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3173" y="3933058"/>
            <a:ext cx="2520950" cy="1295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Les 3 </a:t>
            </a:r>
            <a:r>
              <a:rPr lang="fr-FR" sz="1600" dirty="0"/>
              <a:t>représentants </a:t>
            </a:r>
            <a:r>
              <a:rPr lang="fr-FR" sz="1600" dirty="0" smtClean="0"/>
              <a:t>délégués de classes siégeant au conseils de discipline</a:t>
            </a:r>
            <a:endParaRPr lang="fr-FR" sz="16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855314" y="1784418"/>
            <a:ext cx="3848709" cy="4858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/>
              <a:t>Les 10 </a:t>
            </a:r>
            <a:r>
              <a:rPr lang="fr-FR" sz="1600" dirty="0"/>
              <a:t>représentants au </a:t>
            </a:r>
            <a:r>
              <a:rPr lang="fr-FR" sz="1600" dirty="0" smtClean="0"/>
              <a:t>CVL</a:t>
            </a:r>
          </a:p>
        </p:txBody>
      </p:sp>
      <p:sp>
        <p:nvSpPr>
          <p:cNvPr id="10" name="Flèche droite 9"/>
          <p:cNvSpPr/>
          <p:nvPr/>
        </p:nvSpPr>
        <p:spPr>
          <a:xfrm rot="8416901">
            <a:off x="3367433" y="1588712"/>
            <a:ext cx="720517" cy="361236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2" name="Flèche droite 11"/>
          <p:cNvSpPr/>
          <p:nvPr/>
        </p:nvSpPr>
        <p:spPr>
          <a:xfrm rot="5400000">
            <a:off x="1068788" y="3349846"/>
            <a:ext cx="669719" cy="38930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3995615" y="4052374"/>
            <a:ext cx="4387138" cy="133819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/>
              <a:t>- 4 représentants parmi le CVL (titulaire ou suppléant) qui siègeront au 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/>
              <a:t> ( Conseil d’Administration)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/>
              <a:t>Dont le Vice-président (qui aura obtenu le plus de voix)</a:t>
            </a:r>
            <a:endParaRPr lang="fr-FR" sz="1400" dirty="0"/>
          </a:p>
        </p:txBody>
      </p:sp>
      <p:sp>
        <p:nvSpPr>
          <p:cNvPr id="3" name="ZoneTexte 2"/>
          <p:cNvSpPr txBox="1"/>
          <p:nvPr/>
        </p:nvSpPr>
        <p:spPr>
          <a:xfrm>
            <a:off x="4755013" y="2313310"/>
            <a:ext cx="40493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/>
              <a:t>6 postes à pourvoir cette année</a:t>
            </a:r>
            <a:endParaRPr lang="fr-FR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err="1" smtClean="0"/>
              <a:t>Rq</a:t>
            </a:r>
            <a:r>
              <a:rPr lang="fr-FR" sz="1000" dirty="0" smtClean="0"/>
              <a:t> : Des binômes </a:t>
            </a:r>
            <a:r>
              <a:rPr lang="fr-FR" sz="1000" dirty="0"/>
              <a:t>doivent se </a:t>
            </a:r>
            <a:r>
              <a:rPr lang="fr-FR" sz="1000" dirty="0" smtClean="0"/>
              <a:t>présenter. Si </a:t>
            </a:r>
            <a:r>
              <a:rPr lang="fr-FR" sz="1000" dirty="0"/>
              <a:t>le titulaire est en </a:t>
            </a:r>
            <a:r>
              <a:rPr lang="fr-FR" sz="1000" dirty="0" smtClean="0"/>
              <a:t>terminale, </a:t>
            </a:r>
            <a:r>
              <a:rPr lang="fr-FR" sz="1000" dirty="0"/>
              <a:t>son suppléant doit être en classe </a:t>
            </a:r>
            <a:r>
              <a:rPr lang="fr-FR" sz="1000" dirty="0" smtClean="0"/>
              <a:t>inférieure (1</a:t>
            </a:r>
            <a:r>
              <a:rPr lang="fr-FR" sz="1000" baseline="30000" dirty="0" smtClean="0"/>
              <a:t>ère</a:t>
            </a:r>
            <a:r>
              <a:rPr lang="fr-FR" sz="1000" dirty="0" smtClean="0"/>
              <a:t> ou 2</a:t>
            </a:r>
            <a:r>
              <a:rPr lang="fr-FR" sz="1000" baseline="30000" dirty="0" smtClean="0"/>
              <a:t>nde</a:t>
            </a:r>
            <a:r>
              <a:rPr lang="fr-FR" sz="1000" dirty="0" smtClean="0"/>
              <a:t>)</a:t>
            </a:r>
            <a:endParaRPr lang="fr-FR" sz="1000" dirty="0"/>
          </a:p>
        </p:txBody>
      </p:sp>
      <p:sp>
        <p:nvSpPr>
          <p:cNvPr id="16" name="Flèche droite 15"/>
          <p:cNvSpPr/>
          <p:nvPr/>
        </p:nvSpPr>
        <p:spPr>
          <a:xfrm rot="2325064">
            <a:off x="3363388" y="3168366"/>
            <a:ext cx="1264455" cy="57626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673610" y="1827510"/>
            <a:ext cx="2714876" cy="61815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latin typeface="+mj-lt"/>
                <a:cs typeface="Arial" pitchFamily="34" charset="0"/>
              </a:rPr>
              <a:t>Un éco- délégués </a:t>
            </a:r>
            <a:r>
              <a:rPr lang="fr-FR" sz="1600" dirty="0">
                <a:latin typeface="+mj-lt"/>
                <a:cs typeface="Arial" pitchFamily="34" charset="0"/>
              </a:rPr>
              <a:t>de </a:t>
            </a:r>
            <a:r>
              <a:rPr lang="fr-FR" sz="1600" dirty="0" smtClean="0">
                <a:latin typeface="+mj-lt"/>
                <a:cs typeface="Arial" pitchFamily="34" charset="0"/>
              </a:rPr>
              <a:t>classes</a:t>
            </a:r>
            <a:endParaRPr lang="fr-FR" sz="1600" dirty="0">
              <a:latin typeface="+mj-lt"/>
              <a:cs typeface="Arial" pitchFamily="34" charset="0"/>
            </a:endParaRPr>
          </a:p>
        </p:txBody>
      </p:sp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4890">
            <a:off x="6170074" y="2812665"/>
            <a:ext cx="1189037" cy="117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611560" y="5517232"/>
            <a:ext cx="7587739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Les délégués des sections post-bac élisent leur représentant qui siègera en leur nom au CA (UN siège  réservé), par et parmi les délégués étudiants. </a:t>
            </a:r>
          </a:p>
          <a:p>
            <a:r>
              <a:rPr lang="fr-FR" sz="1200" dirty="0" err="1" smtClean="0"/>
              <a:t>Rq</a:t>
            </a:r>
            <a:r>
              <a:rPr lang="fr-FR" sz="1200" dirty="0" smtClean="0"/>
              <a:t> : Il ne peut siéger qu’au titre de délégué des sections post-bac (ne pourra pas siégé parmi les représentants du CVL, 4 autres personnes)</a:t>
            </a:r>
            <a:endParaRPr lang="fr-FR" sz="1200" dirty="0"/>
          </a:p>
        </p:txBody>
      </p:sp>
      <p:sp>
        <p:nvSpPr>
          <p:cNvPr id="21" name="Flèche droite 20"/>
          <p:cNvSpPr/>
          <p:nvPr/>
        </p:nvSpPr>
        <p:spPr>
          <a:xfrm rot="4906962">
            <a:off x="1876475" y="4036103"/>
            <a:ext cx="2139331" cy="57626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2" name="Flèche droite 21"/>
          <p:cNvSpPr/>
          <p:nvPr/>
        </p:nvSpPr>
        <p:spPr>
          <a:xfrm rot="2472329">
            <a:off x="4149985" y="1603800"/>
            <a:ext cx="720517" cy="361236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 rot="21179476">
            <a:off x="2766121" y="3365663"/>
            <a:ext cx="3600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</a:t>
            </a:r>
          </a:p>
          <a:p>
            <a:r>
              <a:rPr lang="fr-FR" sz="1100" dirty="0" smtClean="0"/>
              <a:t>O</a:t>
            </a:r>
          </a:p>
          <a:p>
            <a:r>
              <a:rPr lang="fr-FR" sz="1100" dirty="0" smtClean="0"/>
              <a:t>S</a:t>
            </a:r>
          </a:p>
          <a:p>
            <a:r>
              <a:rPr lang="fr-FR" sz="1100" dirty="0" smtClean="0"/>
              <a:t>T</a:t>
            </a:r>
          </a:p>
          <a:p>
            <a:r>
              <a:rPr lang="fr-FR" sz="1100" dirty="0" smtClean="0"/>
              <a:t>-</a:t>
            </a:r>
          </a:p>
          <a:p>
            <a:r>
              <a:rPr lang="fr-FR" sz="1100" dirty="0" smtClean="0"/>
              <a:t>B</a:t>
            </a:r>
          </a:p>
          <a:p>
            <a:r>
              <a:rPr lang="fr-FR" sz="1100" dirty="0" smtClean="0"/>
              <a:t>A</a:t>
            </a:r>
          </a:p>
          <a:p>
            <a:r>
              <a:rPr lang="fr-FR" sz="1100" dirty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2" grpId="0" animBg="1"/>
      <p:bldP spid="14" grpId="0" animBg="1"/>
      <p:bldP spid="3" grpId="0"/>
      <p:bldP spid="16" grpId="0" animBg="1"/>
      <p:bldP spid="18" grpId="0" animBg="1"/>
      <p:bldP spid="15" grpId="0" animBg="1"/>
      <p:bldP spid="21" grpId="0" animBg="1"/>
      <p:bldP spid="22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24075" y="1196975"/>
            <a:ext cx="6172200" cy="936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800" dirty="0" smtClean="0"/>
              <a:t>Un Délégué… ?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20612050">
            <a:off x="2073275" y="3768725"/>
            <a:ext cx="6597650" cy="936625"/>
          </a:xfrm>
        </p:spPr>
        <p:txBody>
          <a:bodyPr/>
          <a:lstStyle/>
          <a:p>
            <a:pPr algn="r" eaLnBrk="1" hangingPunct="1"/>
            <a:r>
              <a:rPr lang="fr-FR" sz="4400" dirty="0" smtClean="0">
                <a:solidFill>
                  <a:schemeClr val="accent6">
                    <a:lumMod val="75000"/>
                  </a:schemeClr>
                </a:solidFill>
              </a:rPr>
              <a:t>A QUOI CA SERT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2588" cy="706437"/>
          </a:xfrm>
          <a:ln w="6350"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Le DELEGUE DE CLASSE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8313" y="1282700"/>
            <a:ext cx="7467600" cy="50609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UN REPRESENTANT</a:t>
            </a:r>
            <a:endParaRPr lang="fr-FR" sz="13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400" dirty="0" smtClean="0"/>
              <a:t>Elu pou un an, il doit être impérativement  choisi pour ses qualités nécessaires à </a:t>
            </a:r>
            <a:r>
              <a:rPr lang="fr-FR" sz="1400" dirty="0"/>
              <a:t>l</a:t>
            </a:r>
            <a:r>
              <a:rPr lang="fr-FR" sz="1400" dirty="0" smtClean="0"/>
              <a:t>a fonction!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400" dirty="0" smtClean="0"/>
              <a:t>Son rôle est de porter la parole de ses camarades dans les différentes instances de l’établissement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400" dirty="0" smtClean="0"/>
              <a:t>Il doit représenter les élèves! Son sérieux et son sens de la responsabilité favoriseront et garantiront des échanges riches! 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fr-FR" sz="1200" dirty="0">
              <a:solidFill>
                <a:schemeClr val="accent2"/>
              </a:solidFill>
            </a:endParaRPr>
          </a:p>
          <a:p>
            <a:pPr marL="44568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sz="1700" dirty="0" smtClean="0">
                <a:solidFill>
                  <a:srgbClr val="F02D18"/>
                </a:solidFill>
              </a:rPr>
              <a:t>Plus vous vous intéressez à ce qui se passe dans votre lycée plus vous serez pris en compte!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sz="1800" dirty="0">
              <a:solidFill>
                <a:schemeClr val="accent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UN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INTERLOCUTEUR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400" dirty="0" smtClean="0"/>
              <a:t>Intermédiaire privilégié dans la communication avec la classe, le délégué doit connaître le fonctionnement de l’établissement et les différents services.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400" dirty="0" smtClean="0"/>
              <a:t>Ses fonctions lui imposent le respect des règles de l’établissement ainsi que de ses interlocuteurs. Son sens des responsabilités doit être exemplaire!</a:t>
            </a:r>
          </a:p>
        </p:txBody>
      </p:sp>
      <p:sp>
        <p:nvSpPr>
          <p:cNvPr id="4" name="Triangle isocèle 3"/>
          <p:cNvSpPr/>
          <p:nvPr/>
        </p:nvSpPr>
        <p:spPr>
          <a:xfrm>
            <a:off x="531813" y="3452813"/>
            <a:ext cx="360362" cy="360362"/>
          </a:xfrm>
          <a:prstGeom prst="triangle">
            <a:avLst/>
          </a:prstGeom>
          <a:solidFill>
            <a:srgbClr val="F02D18"/>
          </a:solidFill>
          <a:ln>
            <a:solidFill>
              <a:srgbClr val="F02D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9613" y="1341438"/>
            <a:ext cx="6604000" cy="15335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800" dirty="0" smtClean="0"/>
              <a:t>LE ROLE DES INSTANCES PARTICIPATIVES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20214014">
            <a:off x="2043113" y="4117975"/>
            <a:ext cx="7024687" cy="1020763"/>
          </a:xfrm>
        </p:spPr>
        <p:txBody>
          <a:bodyPr/>
          <a:lstStyle/>
          <a:p>
            <a:pPr algn="r" eaLnBrk="1" hangingPunct="1"/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</a:rPr>
              <a:t>QU’EST-CE QU’ON Y FAIT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468313" y="1501775"/>
            <a:ext cx="3657600" cy="4764088"/>
          </a:xfrm>
        </p:spPr>
        <p:txBody>
          <a:bodyPr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FR" altLang="fr-FR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altLang="fr-FR" sz="21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fr-FR" altLang="fr-FR" sz="21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lieu d’échange sur les questions relatives à la vie et au travail scolaires</a:t>
            </a:r>
            <a:r>
              <a:rPr lang="fr-FR" altLang="fr-FR" sz="21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altLang="fr-FR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altLang="fr-FR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1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rassemble l’ensemble </a:t>
            </a:r>
            <a:r>
              <a:rPr lang="fr-FR" altLang="fr-FR" sz="21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des délégués</a:t>
            </a:r>
            <a:r>
              <a:rPr lang="fr-FR" altLang="fr-FR" sz="21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altLang="fr-FR" sz="21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altLang="fr-FR" sz="21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Composition</a:t>
            </a:r>
            <a:r>
              <a:rPr lang="fr-FR" altLang="fr-FR" sz="21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altLang="fr-FR" sz="1900" dirty="0" smtClean="0">
                <a:latin typeface="Arial" pitchFamily="34" charset="0"/>
                <a:cs typeface="Arial" pitchFamily="34" charset="0"/>
              </a:rPr>
              <a:t>présidée </a:t>
            </a:r>
            <a:r>
              <a:rPr lang="fr-FR" altLang="fr-FR" sz="1900" dirty="0">
                <a:latin typeface="Arial" pitchFamily="34" charset="0"/>
                <a:cs typeface="Arial" pitchFamily="34" charset="0"/>
              </a:rPr>
              <a:t>par le Proviseur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altLang="fr-FR" sz="1900" dirty="0" smtClean="0">
                <a:latin typeface="Arial" pitchFamily="34" charset="0"/>
                <a:cs typeface="Arial" pitchFamily="34" charset="0"/>
              </a:rPr>
              <a:t>L’adjoint </a:t>
            </a:r>
            <a:r>
              <a:rPr lang="fr-FR" altLang="fr-FR" sz="1900" dirty="0">
                <a:latin typeface="Arial" pitchFamily="34" charset="0"/>
                <a:cs typeface="Arial" pitchFamily="34" charset="0"/>
              </a:rPr>
              <a:t>au chef d’établissement </a:t>
            </a:r>
            <a:endParaRPr lang="fr-FR" altLang="fr-FR" sz="1900" dirty="0" smtClean="0">
              <a:latin typeface="Arial" pitchFamily="34" charset="0"/>
              <a:cs typeface="Arial" pitchFamily="34" charset="0"/>
            </a:endParaRP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altLang="fr-FR" sz="1900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fr-FR" altLang="fr-FR" sz="1900" dirty="0">
                <a:latin typeface="Arial" pitchFamily="34" charset="0"/>
                <a:cs typeface="Arial" pitchFamily="34" charset="0"/>
              </a:rPr>
              <a:t>ou les </a:t>
            </a:r>
            <a:r>
              <a:rPr lang="fr-FR" altLang="fr-FR" sz="1900" dirty="0" smtClean="0">
                <a:latin typeface="Arial" pitchFamily="34" charset="0"/>
                <a:cs typeface="Arial" pitchFamily="34" charset="0"/>
              </a:rPr>
              <a:t>CPE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altLang="fr-FR" sz="1900" dirty="0">
                <a:latin typeface="Arial" pitchFamily="34" charset="0"/>
                <a:cs typeface="Arial" pitchFamily="34" charset="0"/>
              </a:rPr>
              <a:t>l</a:t>
            </a:r>
            <a:r>
              <a:rPr lang="fr-FR" altLang="fr-FR" sz="1900" dirty="0" smtClean="0">
                <a:latin typeface="Arial" pitchFamily="34" charset="0"/>
                <a:cs typeface="Arial" pitchFamily="34" charset="0"/>
              </a:rPr>
              <a:t>es délégués de toutes les classes</a:t>
            </a:r>
            <a:endParaRPr lang="fr-FR" altLang="fr-FR" sz="1900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FR" altLang="fr-FR" sz="21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altLang="fr-FR" sz="21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Son rôle: élire au scrutin pluri nominal à un tour (suffrage indirect) 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Ä"/>
              <a:defRPr/>
            </a:pPr>
            <a:r>
              <a:rPr lang="fr-FR" altLang="fr-FR" sz="2000" dirty="0" smtClean="0">
                <a:latin typeface="Arial" pitchFamily="34" charset="0"/>
                <a:cs typeface="Arial" pitchFamily="34" charset="0"/>
              </a:rPr>
              <a:t>élire </a:t>
            </a:r>
            <a:r>
              <a:rPr lang="fr-FR" altLang="fr-FR" sz="2000" dirty="0">
                <a:latin typeface="Arial" pitchFamily="34" charset="0"/>
                <a:cs typeface="Arial" pitchFamily="34" charset="0"/>
              </a:rPr>
              <a:t>au scrutin pluri nominal à un tour (suffrage indirect) </a:t>
            </a:r>
            <a:r>
              <a:rPr lang="fr-FR" altLang="fr-FR" sz="1900" dirty="0" smtClean="0">
                <a:latin typeface="Arial" pitchFamily="34" charset="0"/>
                <a:cs typeface="Arial" pitchFamily="34" charset="0"/>
              </a:rPr>
              <a:t>3 représentant élèves au Conseil de Discipline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Ä"/>
              <a:defRPr/>
            </a:pPr>
            <a:r>
              <a:rPr lang="fr-FR" altLang="fr-FR" sz="1900" dirty="0" smtClean="0">
                <a:latin typeface="Arial" pitchFamily="34" charset="0"/>
                <a:cs typeface="Arial" pitchFamily="34" charset="0"/>
              </a:rPr>
              <a:t>Se former, s’informer et discuter des questions relatives à l’établissement pour favoriser le dialogue et un climat serein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altLang="fr-FR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"/>
          </p:nvPr>
        </p:nvSpPr>
        <p:spPr>
          <a:xfrm>
            <a:off x="539750" y="404813"/>
            <a:ext cx="3657600" cy="10795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L’AGDE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1600" dirty="0" smtClean="0"/>
              <a:t>Assemblée Générale des Délégués Elèves</a:t>
            </a:r>
            <a:endParaRPr lang="fr-FR" sz="1600" dirty="0"/>
          </a:p>
        </p:txBody>
      </p:sp>
      <p:sp>
        <p:nvSpPr>
          <p:cNvPr id="18" name="Ellipse 17"/>
          <p:cNvSpPr/>
          <p:nvPr/>
        </p:nvSpPr>
        <p:spPr>
          <a:xfrm rot="20962498">
            <a:off x="4427538" y="4076700"/>
            <a:ext cx="2305050" cy="22320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FAIRE ENTRENDRE SA VOIX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1"/>
                </a:solidFill>
              </a:rPr>
              <a:t>C’est donner son avis et discuter avec les délègues de classe pour </a:t>
            </a:r>
            <a:r>
              <a:rPr lang="fr-FR" sz="1200" dirty="0" smtClean="0">
                <a:solidFill>
                  <a:schemeClr val="tx1"/>
                </a:solidFill>
              </a:rPr>
              <a:t>qu’ils </a:t>
            </a:r>
            <a:r>
              <a:rPr lang="fr-FR" sz="1200" dirty="0">
                <a:solidFill>
                  <a:schemeClr val="tx1"/>
                </a:solidFill>
              </a:rPr>
              <a:t>connaissent le point de vue de la classe</a:t>
            </a:r>
          </a:p>
        </p:txBody>
      </p:sp>
      <p:sp>
        <p:nvSpPr>
          <p:cNvPr id="19" name="Ellipse 18"/>
          <p:cNvSpPr/>
          <p:nvPr/>
        </p:nvSpPr>
        <p:spPr>
          <a:xfrm>
            <a:off x="4067175" y="1292225"/>
            <a:ext cx="2449513" cy="223202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E012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ELIR SON REPRESENTANT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100" dirty="0">
                <a:solidFill>
                  <a:schemeClr val="tx1"/>
                </a:solidFill>
              </a:rPr>
              <a:t>c’est choisir celui qui parlera en mon nom</a:t>
            </a:r>
          </a:p>
        </p:txBody>
      </p:sp>
      <p:sp>
        <p:nvSpPr>
          <p:cNvPr id="20" name="Ellipse 19"/>
          <p:cNvSpPr/>
          <p:nvPr/>
        </p:nvSpPr>
        <p:spPr>
          <a:xfrm rot="1360864">
            <a:off x="6192838" y="260350"/>
            <a:ext cx="2447925" cy="223202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PARTICIPER AUX DECISIONS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c’est s’informer et initier les questions et les revendications via les représentants élèves</a:t>
            </a:r>
          </a:p>
        </p:txBody>
      </p:sp>
      <p:sp>
        <p:nvSpPr>
          <p:cNvPr id="17" name="Ellipse 16"/>
          <p:cNvSpPr/>
          <p:nvPr/>
        </p:nvSpPr>
        <p:spPr>
          <a:xfrm>
            <a:off x="5940425" y="2408238"/>
            <a:ext cx="2952750" cy="25209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FAIRE VALOIR SES DROITS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C’est participer sérieusement aux élections pour choisir un représentant responsable, capable de me représenter pour toute l’année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2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2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2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2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27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32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32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207" decel="50000">
                                          <p:stCondLst>
                                            <p:cond delay="167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32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32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7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2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1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16" tmFilter="0, 0; 0.125,0.2665; 0.25,0.4; 0.375,0.465; 0.5,0.5;  0.625,0.535; 0.75,0.6; 0.875,0.7335; 1,1">
                                          <p:stCondLst>
                                            <p:cond delay="81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" tmFilter="0, 0; 0.125,0.2665; 0.25,0.4; 0.375,0.465; 0.5,0.5;  0.625,0.535; 0.75,0.6; 0.875,0.7335; 1,1">
                                          <p:stCondLst>
                                            <p:cond delay="162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" tmFilter="0, 0; 0.125,0.2665; 0.25,0.4; 0.375,0.465; 0.5,0.5;  0.625,0.535; 0.75,0.6; 0.875,0.7335; 1,1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" decel="50000">
                                          <p:stCondLst>
                                            <p:cond delay="83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">
                                          <p:stCondLst>
                                            <p:cond delay="161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" decel="50000">
                                          <p:stCondLst>
                                            <p:cond delay="164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" decel="50000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" decel="50000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975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7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2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1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16" tmFilter="0, 0; 0.125,0.2665; 0.25,0.4; 0.375,0.465; 0.5,0.5;  0.625,0.535; 0.75,0.6; 0.875,0.7335; 1,1">
                                          <p:stCondLst>
                                            <p:cond delay="81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" tmFilter="0, 0; 0.125,0.2665; 0.25,0.4; 0.375,0.465; 0.5,0.5;  0.625,0.535; 0.75,0.6; 0.875,0.7335; 1,1">
                                          <p:stCondLst>
                                            <p:cond delay="162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" tmFilter="0, 0; 0.125,0.2665; 0.25,0.4; 0.375,0.465; 0.5,0.5;  0.625,0.535; 0.75,0.6; 0.875,0.7335; 1,1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1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" decel="50000">
                                          <p:stCondLst>
                                            <p:cond delay="83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">
                                          <p:stCondLst>
                                            <p:cond delay="161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" decel="50000">
                                          <p:stCondLst>
                                            <p:cond delay="164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" decel="50000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" decel="50000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36538"/>
            <a:ext cx="8064500" cy="671512"/>
          </a:xfrm>
          <a:ln w="6350"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LA VIE LYCEENNE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395288" y="2124075"/>
            <a:ext cx="3467100" cy="4008438"/>
          </a:xfrm>
        </p:spPr>
        <p:txBody>
          <a:bodyPr>
            <a:normAutofit fontScale="4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r-FR" altLang="fr-FR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altLang="fr-FR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fr-FR" altLang="fr-FR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lieu d’échange </a:t>
            </a:r>
            <a:r>
              <a:rPr lang="fr-FR" altLang="fr-FR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et de réflexions pour débattre des questions </a:t>
            </a:r>
            <a:r>
              <a:rPr lang="fr-FR" altLang="fr-FR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relatives à la vie </a:t>
            </a:r>
            <a:r>
              <a:rPr lang="fr-FR" altLang="fr-FR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lycéenne et au climat scolaire</a:t>
            </a:r>
            <a:endParaRPr lang="fr-FR" altLang="fr-FR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FR" altLang="fr-FR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altLang="fr-FR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Composition</a:t>
            </a:r>
            <a:r>
              <a:rPr lang="fr-FR" altLang="fr-FR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altLang="fr-FR" sz="2200" dirty="0">
                <a:latin typeface="Arial" pitchFamily="34" charset="0"/>
                <a:cs typeface="Arial" pitchFamily="34" charset="0"/>
              </a:rPr>
              <a:t>présidée par le 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Proviseur ou l’adjoint </a:t>
            </a:r>
            <a:r>
              <a:rPr lang="fr-FR" altLang="fr-FR" sz="2200" dirty="0">
                <a:latin typeface="Arial" pitchFamily="34" charset="0"/>
                <a:cs typeface="Arial" pitchFamily="34" charset="0"/>
              </a:rPr>
              <a:t>au chef d’établissement 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altLang="fr-FR" sz="2200" dirty="0">
                <a:latin typeface="Arial" pitchFamily="34" charset="0"/>
                <a:cs typeface="Arial" pitchFamily="34" charset="0"/>
              </a:rPr>
              <a:t>le </a:t>
            </a: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Vice-Président élu pour un an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10 représentants élèves élus avec leur suppléants  (la moitié renouvelée tous les ans, et si titulaire en terminale =&gt; suppléant en classe inférieure)</a:t>
            </a:r>
          </a:p>
          <a:p>
            <a:pPr marL="72000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10 représentants des personnels et des parents volontaires</a:t>
            </a:r>
            <a:endParaRPr lang="fr-FR" altLang="fr-FR" sz="2200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FR" altLang="fr-FR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r-FR" altLang="fr-FR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Son rôle</a:t>
            </a:r>
            <a:r>
              <a:rPr lang="fr-FR" altLang="fr-FR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 </a:t>
            </a:r>
            <a:endParaRPr lang="fr-FR" altLang="fr-FR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88580" indent="-3429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altLang="fr-FR" sz="2200" dirty="0" smtClean="0">
                <a:latin typeface="Arial" pitchFamily="34" charset="0"/>
                <a:cs typeface="Arial" pitchFamily="34" charset="0"/>
              </a:rPr>
              <a:t>examinée pour des questions relatives à l’organisation générale du lycée, il permet aux élèves de prendre part aux décisions par voie de représentation.</a:t>
            </a:r>
            <a:endParaRPr lang="fr-FR" dirty="0"/>
          </a:p>
        </p:txBody>
      </p:sp>
      <p:sp>
        <p:nvSpPr>
          <p:cNvPr id="16388" name="Espace réservé du texte 4"/>
          <p:cNvSpPr>
            <a:spLocks noGrp="1"/>
          </p:cNvSpPr>
          <p:nvPr>
            <p:ph type="body" sz="quarter" idx="1"/>
          </p:nvPr>
        </p:nvSpPr>
        <p:spPr>
          <a:xfrm>
            <a:off x="395288" y="1196975"/>
            <a:ext cx="3657600" cy="792163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 eaLnBrk="1" hangingPunct="1"/>
            <a:r>
              <a:rPr lang="fr-FR" smtClean="0"/>
              <a:t>Le CVL</a:t>
            </a:r>
          </a:p>
          <a:p>
            <a:pPr algn="ctr" eaLnBrk="1" hangingPunct="1"/>
            <a:r>
              <a:rPr lang="fr-FR" sz="1600" smtClean="0"/>
              <a:t>Conseil de Vie Lycéenne</a:t>
            </a:r>
          </a:p>
        </p:txBody>
      </p:sp>
      <p:sp>
        <p:nvSpPr>
          <p:cNvPr id="10" name="Explosion 2 9"/>
          <p:cNvSpPr/>
          <p:nvPr/>
        </p:nvSpPr>
        <p:spPr>
          <a:xfrm rot="21264002">
            <a:off x="4429125" y="596900"/>
            <a:ext cx="3030538" cy="1944688"/>
          </a:xfrm>
          <a:prstGeom prst="irregularSeal2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Prendre la parole pour agir !</a:t>
            </a:r>
          </a:p>
        </p:txBody>
      </p:sp>
      <p:sp>
        <p:nvSpPr>
          <p:cNvPr id="11" name="Explosion 2 10"/>
          <p:cNvSpPr/>
          <p:nvPr/>
        </p:nvSpPr>
        <p:spPr>
          <a:xfrm rot="20240623">
            <a:off x="3529013" y="2565400"/>
            <a:ext cx="2733675" cy="2228850"/>
          </a:xfrm>
          <a:prstGeom prst="irregularSeal2">
            <a:avLst/>
          </a:prstGeom>
          <a:ln>
            <a:solidFill>
              <a:srgbClr val="E012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Choisir d’être écouté et donner son avis</a:t>
            </a:r>
          </a:p>
        </p:txBody>
      </p:sp>
      <p:sp>
        <p:nvSpPr>
          <p:cNvPr id="12" name="Explosion 2 11"/>
          <p:cNvSpPr/>
          <p:nvPr/>
        </p:nvSpPr>
        <p:spPr>
          <a:xfrm rot="1142761">
            <a:off x="5613400" y="1712913"/>
            <a:ext cx="3457575" cy="2784475"/>
          </a:xfrm>
          <a:prstGeom prst="irregularSeal2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tx1"/>
                </a:solidFill>
              </a:rPr>
              <a:t>Participer aux décisions prises pour l’organisation du lycée</a:t>
            </a:r>
          </a:p>
        </p:txBody>
      </p:sp>
      <p:sp>
        <p:nvSpPr>
          <p:cNvPr id="13" name="Explosion 2 12"/>
          <p:cNvSpPr/>
          <p:nvPr/>
        </p:nvSpPr>
        <p:spPr>
          <a:xfrm>
            <a:off x="4643438" y="3705225"/>
            <a:ext cx="3151187" cy="3175000"/>
          </a:xfrm>
          <a:prstGeom prst="irregularSeal2">
            <a:avLst/>
          </a:prstGeom>
          <a:solidFill>
            <a:schemeClr val="accent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Arrêter de se plaindre et prendre une part active à la vie du lycée!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788</TotalTime>
  <Words>1184</Words>
  <Application>Microsoft Office PowerPoint</Application>
  <PresentationFormat>Affichage à l'écran (4:3)</PresentationFormat>
  <Paragraphs>211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Oriel</vt:lpstr>
      <vt:lpstr>LES ELECTIONS des Délégués </vt:lpstr>
      <vt:lpstr>Les droits élèves</vt:lpstr>
      <vt:lpstr>Organigramme du lycée Nikola TESLA</vt:lpstr>
      <vt:lpstr>Des élections :</vt:lpstr>
      <vt:lpstr>Un Délégué… ?</vt:lpstr>
      <vt:lpstr>Le DELEGUE DE CLASSE</vt:lpstr>
      <vt:lpstr>LE ROLE DES INSTANCES PARTICIPATIVES</vt:lpstr>
      <vt:lpstr>Présentation PowerPoint</vt:lpstr>
      <vt:lpstr>LA VIE LYCEENNE</vt:lpstr>
      <vt:lpstr>Présentation PowerPoint</vt:lpstr>
      <vt:lpstr>La vie lycéenne</vt:lpstr>
      <vt:lpstr>Parce ce que je peux faire bouger les choses !!! Et m’engager en faveur de :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CatherineFORET</dc:creator>
  <cp:lastModifiedBy>Cath Foret</cp:lastModifiedBy>
  <cp:revision>81</cp:revision>
  <dcterms:created xsi:type="dcterms:W3CDTF">2013-09-28T09:03:38Z</dcterms:created>
  <dcterms:modified xsi:type="dcterms:W3CDTF">2021-09-25T08:11:32Z</dcterms:modified>
</cp:coreProperties>
</file>