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57" r:id="rId3"/>
    <p:sldId id="268" r:id="rId4"/>
    <p:sldId id="283" r:id="rId5"/>
    <p:sldId id="286" r:id="rId6"/>
    <p:sldId id="285" r:id="rId7"/>
    <p:sldId id="267" r:id="rId8"/>
    <p:sldId id="266" r:id="rId9"/>
    <p:sldId id="263" r:id="rId10"/>
    <p:sldId id="269" r:id="rId11"/>
    <p:sldId id="290" r:id="rId12"/>
    <p:sldId id="258" r:id="rId13"/>
    <p:sldId id="292" r:id="rId14"/>
    <p:sldId id="270" r:id="rId15"/>
    <p:sldId id="259" r:id="rId16"/>
    <p:sldId id="280" r:id="rId17"/>
    <p:sldId id="265" r:id="rId18"/>
    <p:sldId id="282" r:id="rId19"/>
    <p:sldId id="260" r:id="rId20"/>
    <p:sldId id="288" r:id="rId21"/>
    <p:sldId id="261" r:id="rId22"/>
    <p:sldId id="262" r:id="rId23"/>
    <p:sldId id="293" r:id="rId24"/>
    <p:sldId id="295" r:id="rId25"/>
    <p:sldId id="281" r:id="rId26"/>
    <p:sldId id="272" r:id="rId27"/>
    <p:sldId id="273" r:id="rId28"/>
    <p:sldId id="275" r:id="rId29"/>
    <p:sldId id="276" r:id="rId30"/>
    <p:sldId id="278" r:id="rId31"/>
    <p:sldId id="277" r:id="rId32"/>
    <p:sldId id="279" r:id="rId33"/>
    <p:sldId id="271" r:id="rId3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sans titre" id="{DF85A74B-889E-4528-BC56-CCB210AED9EA}">
          <p14:sldIdLst>
            <p14:sldId id="256"/>
            <p14:sldId id="257"/>
            <p14:sldId id="268"/>
            <p14:sldId id="283"/>
            <p14:sldId id="286"/>
            <p14:sldId id="285"/>
            <p14:sldId id="267"/>
            <p14:sldId id="266"/>
            <p14:sldId id="263"/>
            <p14:sldId id="269"/>
            <p14:sldId id="290"/>
            <p14:sldId id="258"/>
            <p14:sldId id="292"/>
            <p14:sldId id="270"/>
            <p14:sldId id="259"/>
            <p14:sldId id="280"/>
            <p14:sldId id="265"/>
            <p14:sldId id="282"/>
            <p14:sldId id="260"/>
            <p14:sldId id="288"/>
            <p14:sldId id="261"/>
            <p14:sldId id="262"/>
            <p14:sldId id="293"/>
            <p14:sldId id="295"/>
            <p14:sldId id="281"/>
            <p14:sldId id="272"/>
            <p14:sldId id="273"/>
            <p14:sldId id="275"/>
            <p14:sldId id="276"/>
            <p14:sldId id="278"/>
            <p14:sldId id="277"/>
            <p14:sldId id="279"/>
            <p14:sldId id="2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29A1"/>
    <a:srgbClr val="E709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9CF650-48D2-4C43-8C01-3365666EC4BB}" v="2094" dt="2025-02-01T13:56:25.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13" autoAdjust="0"/>
    <p:restoredTop sz="99644" autoAdjust="0"/>
  </p:normalViewPr>
  <p:slideViewPr>
    <p:cSldViewPr>
      <p:cViewPr varScale="1">
        <p:scale>
          <a:sx n="102" d="100"/>
          <a:sy n="102" d="100"/>
        </p:scale>
        <p:origin x="399" y="276"/>
      </p:cViewPr>
      <p:guideLst>
        <p:guide orient="horz" pos="2160"/>
        <p:guide pos="2880"/>
      </p:guideLst>
    </p:cSldViewPr>
  </p:slideViewPr>
  <p:outlineViewPr>
    <p:cViewPr>
      <p:scale>
        <a:sx n="33" d="100"/>
        <a:sy n="33" d="100"/>
      </p:scale>
      <p:origin x="0" y="60"/>
    </p:cViewPr>
  </p:outlineViewPr>
  <p:notesTextViewPr>
    <p:cViewPr>
      <p:scale>
        <a:sx n="1" d="1"/>
        <a:sy n="1" d="1"/>
      </p:scale>
      <p:origin x="0" y="0"/>
    </p:cViewPr>
  </p:notesTextViewPr>
  <p:sorterViewPr>
    <p:cViewPr>
      <p:scale>
        <a:sx n="180" d="100"/>
        <a:sy n="180" d="100"/>
      </p:scale>
      <p:origin x="0" y="8094"/>
    </p:cViewPr>
  </p:sorterViewPr>
  <p:notesViewPr>
    <p:cSldViewPr>
      <p:cViewPr varScale="1">
        <p:scale>
          <a:sx n="56" d="100"/>
          <a:sy n="56" d="100"/>
        </p:scale>
        <p:origin x="-280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37D5F3-1F9E-4995-8124-10992AB71047}" type="datetimeFigureOut">
              <a:rPr lang="fr-FR" smtClean="0"/>
              <a:t>07/02/2025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59973F-4C3A-4FC7-BA3E-9A34F2436914}" type="slidenum">
              <a:rPr lang="fr-FR" smtClean="0"/>
              <a:t>‹N°›</a:t>
            </a:fld>
            <a:endParaRPr lang="fr-FR"/>
          </a:p>
        </p:txBody>
      </p:sp>
    </p:spTree>
    <p:extLst>
      <p:ext uri="{BB962C8B-B14F-4D97-AF65-F5344CB8AC3E}">
        <p14:creationId xmlns:p14="http://schemas.microsoft.com/office/powerpoint/2010/main" val="1093525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A59973F-4C3A-4FC7-BA3E-9A34F2436914}" type="slidenum">
              <a:rPr lang="fr-FR" smtClean="0"/>
              <a:t>3</a:t>
            </a:fld>
            <a:endParaRPr lang="fr-FR"/>
          </a:p>
        </p:txBody>
      </p:sp>
    </p:spTree>
    <p:extLst>
      <p:ext uri="{BB962C8B-B14F-4D97-AF65-F5344CB8AC3E}">
        <p14:creationId xmlns:p14="http://schemas.microsoft.com/office/powerpoint/2010/main" val="1718923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A59973F-4C3A-4FC7-BA3E-9A34F2436914}" type="slidenum">
              <a:rPr lang="fr-FR" smtClean="0"/>
              <a:t>4</a:t>
            </a:fld>
            <a:endParaRPr lang="fr-FR"/>
          </a:p>
        </p:txBody>
      </p:sp>
    </p:spTree>
    <p:extLst>
      <p:ext uri="{BB962C8B-B14F-4D97-AF65-F5344CB8AC3E}">
        <p14:creationId xmlns:p14="http://schemas.microsoft.com/office/powerpoint/2010/main" val="1718923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A59973F-4C3A-4FC7-BA3E-9A34F2436914}" type="slidenum">
              <a:rPr lang="fr-FR" smtClean="0"/>
              <a:t>5</a:t>
            </a:fld>
            <a:endParaRPr lang="fr-FR"/>
          </a:p>
        </p:txBody>
      </p:sp>
    </p:spTree>
    <p:extLst>
      <p:ext uri="{BB962C8B-B14F-4D97-AF65-F5344CB8AC3E}">
        <p14:creationId xmlns:p14="http://schemas.microsoft.com/office/powerpoint/2010/main" val="1718923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A59973F-4C3A-4FC7-BA3E-9A34F2436914}" type="slidenum">
              <a:rPr lang="fr-FR" smtClean="0"/>
              <a:t>6</a:t>
            </a:fld>
            <a:endParaRPr lang="fr-FR"/>
          </a:p>
        </p:txBody>
      </p:sp>
    </p:spTree>
    <p:extLst>
      <p:ext uri="{BB962C8B-B14F-4D97-AF65-F5344CB8AC3E}">
        <p14:creationId xmlns:p14="http://schemas.microsoft.com/office/powerpoint/2010/main" val="17189235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Connecteur droit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r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fr-FR"/>
              <a:t>Modifiez le style du titre</a:t>
            </a:r>
            <a:endParaRPr kumimoji="0" lang="en-US"/>
          </a:p>
        </p:txBody>
      </p:sp>
      <p:sp>
        <p:nvSpPr>
          <p:cNvPr id="25" name="Sous-titr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a:t>Modifiez le style des sous-titres du masque</a:t>
            </a:r>
            <a:endParaRPr kumimoji="0" lang="en-US"/>
          </a:p>
        </p:txBody>
      </p:sp>
      <p:sp>
        <p:nvSpPr>
          <p:cNvPr id="31" name="Espace réservé de la date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CC6821F1-8C5D-4E58-9D19-F7A440F8F4B3}" type="datetimeFigureOut">
              <a:rPr lang="fr-FR" smtClean="0"/>
              <a:t>07/02/2025</a:t>
            </a:fld>
            <a:endParaRPr lang="fr-FR"/>
          </a:p>
        </p:txBody>
      </p:sp>
      <p:sp>
        <p:nvSpPr>
          <p:cNvPr id="18" name="Espace réservé du pied de page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fr-FR"/>
          </a:p>
        </p:txBody>
      </p:sp>
      <p:sp>
        <p:nvSpPr>
          <p:cNvPr id="29" name="Espace réservé du numéro de diapositive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694F91B8-3BBC-469A-834D-D5E54815D432}"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C6821F1-8C5D-4E58-9D19-F7A440F8F4B3}" type="datetimeFigureOut">
              <a:rPr lang="fr-FR" smtClean="0"/>
              <a:t>07/02/2025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4F91B8-3BBC-469A-834D-D5E54815D432}"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53200" y="274955"/>
            <a:ext cx="1524000" cy="5851525"/>
          </a:xfrm>
        </p:spPr>
        <p:txBody>
          <a:bodyPr vert="eaVert" ancho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42"/>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a:xfrm>
            <a:off x="4242816" y="6557946"/>
            <a:ext cx="2002464" cy="226902"/>
          </a:xfrm>
        </p:spPr>
        <p:txBody>
          <a:bodyPr/>
          <a:lstStyle/>
          <a:p>
            <a:fld id="{CC6821F1-8C5D-4E58-9D19-F7A440F8F4B3}" type="datetimeFigureOut">
              <a:rPr lang="fr-FR" smtClean="0"/>
              <a:t>07/02/2025</a:t>
            </a:fld>
            <a:endParaRPr lang="fr-FR"/>
          </a:p>
        </p:txBody>
      </p:sp>
      <p:sp>
        <p:nvSpPr>
          <p:cNvPr id="5" name="Espace réservé du pied de page 4"/>
          <p:cNvSpPr>
            <a:spLocks noGrp="1"/>
          </p:cNvSpPr>
          <p:nvPr>
            <p:ph type="ftr" sz="quarter" idx="11"/>
          </p:nvPr>
        </p:nvSpPr>
        <p:spPr>
          <a:xfrm>
            <a:off x="457200" y="6556248"/>
            <a:ext cx="3657600" cy="228600"/>
          </a:xfrm>
        </p:spPr>
        <p:txBody>
          <a:bodyPr/>
          <a:lstStyle/>
          <a:p>
            <a:endParaRPr lang="fr-FR"/>
          </a:p>
        </p:txBody>
      </p:sp>
      <p:sp>
        <p:nvSpPr>
          <p:cNvPr id="6" name="Espace réservé du numéro de diapositive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694F91B8-3BBC-469A-834D-D5E54815D432}"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C6821F1-8C5D-4E58-9D19-F7A440F8F4B3}" type="datetimeFigureOut">
              <a:rPr lang="fr-FR" smtClean="0"/>
              <a:t>07/02/2025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4F91B8-3BBC-469A-834D-D5E54815D432}"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fr-FR"/>
              <a:t>Modifiez le style du titre</a:t>
            </a:r>
            <a:endParaRPr kumimoji="0" lang="en-US"/>
          </a:p>
        </p:txBody>
      </p:sp>
      <p:sp>
        <p:nvSpPr>
          <p:cNvPr id="3" name="Espace réservé du texte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CC6821F1-8C5D-4E58-9D19-F7A440F8F4B3}" type="datetimeFigureOut">
              <a:rPr lang="fr-FR" smtClean="0"/>
              <a:t>07/02/2025</a:t>
            </a:fld>
            <a:endParaRPr lang="fr-FR"/>
          </a:p>
        </p:txBody>
      </p:sp>
      <p:sp>
        <p:nvSpPr>
          <p:cNvPr id="5" name="Espace réservé du pied de page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fr-FR"/>
          </a:p>
        </p:txBody>
      </p:sp>
      <p:sp>
        <p:nvSpPr>
          <p:cNvPr id="6" name="Espace réservé du numéro de diapositive 5"/>
          <p:cNvSpPr>
            <a:spLocks noGrp="1"/>
          </p:cNvSpPr>
          <p:nvPr>
            <p:ph type="sldNum" sz="quarter" idx="12"/>
          </p:nvPr>
        </p:nvSpPr>
        <p:spPr>
          <a:xfrm>
            <a:off x="6733952" y="6555112"/>
            <a:ext cx="588336" cy="228600"/>
          </a:xfrm>
        </p:spPr>
        <p:txBody>
          <a:bodyPr/>
          <a:lstStyle/>
          <a:p>
            <a:fld id="{694F91B8-3BBC-469A-834D-D5E54815D432}"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242048" cy="1143000"/>
          </a:xfrm>
        </p:spPr>
        <p:txBody>
          <a:bodyPr/>
          <a:lstStyle/>
          <a:p>
            <a:r>
              <a:rPr kumimoji="0" lang="fr-FR"/>
              <a:t>Modifiez le style du titre</a:t>
            </a:r>
            <a:endParaRPr kumimoji="0" lang="en-US"/>
          </a:p>
        </p:txBody>
      </p:sp>
      <p:sp>
        <p:nvSpPr>
          <p:cNvPr id="3" name="Espace réservé du contenu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CC6821F1-8C5D-4E58-9D19-F7A440F8F4B3}" type="datetimeFigureOut">
              <a:rPr lang="fr-FR" smtClean="0"/>
              <a:t>07/02/2025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94F91B8-3BBC-469A-834D-D5E54815D432}"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242048" cy="1143000"/>
          </a:xfrm>
        </p:spPr>
        <p:txBody>
          <a:bodyPr anchor="b"/>
          <a:lstStyle>
            <a:lvl1pPr>
              <a:defRPr/>
            </a:lvl1pPr>
            <a:extLst/>
          </a:lstStyle>
          <a:p>
            <a:r>
              <a:rPr kumimoji="0" lang="fr-FR"/>
              <a:t>Modifiez le style du titre</a:t>
            </a:r>
            <a:endParaRPr kumimoji="0" lang="en-US"/>
          </a:p>
        </p:txBody>
      </p:sp>
      <p:sp>
        <p:nvSpPr>
          <p:cNvPr id="3" name="Espace réservé du texte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a:t>Modifiez les styles du texte du masque</a:t>
            </a:r>
          </a:p>
        </p:txBody>
      </p:sp>
      <p:sp>
        <p:nvSpPr>
          <p:cNvPr id="4" name="Espace réservé du texte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a:t>Modifiez les styles du texte du masque</a:t>
            </a:r>
          </a:p>
        </p:txBody>
      </p:sp>
      <p:sp>
        <p:nvSpPr>
          <p:cNvPr id="5" name="Espace réservé du contenu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Espace réservé du contenu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CC6821F1-8C5D-4E58-9D19-F7A440F8F4B3}" type="datetimeFigureOut">
              <a:rPr lang="fr-FR" smtClean="0"/>
              <a:t>07/02/2025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94F91B8-3BBC-469A-834D-D5E54815D432}"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242048" cy="1143000"/>
          </a:xfrm>
        </p:spPr>
        <p:txBody>
          <a:bodyPr/>
          <a:lstStyle/>
          <a:p>
            <a:r>
              <a:rPr kumimoji="0" lang="fr-FR"/>
              <a:t>Modifiez le style du titre</a:t>
            </a:r>
            <a:endParaRPr kumimoji="0" lang="en-US"/>
          </a:p>
        </p:txBody>
      </p:sp>
      <p:sp>
        <p:nvSpPr>
          <p:cNvPr id="3" name="Espace réservé de la date 2"/>
          <p:cNvSpPr>
            <a:spLocks noGrp="1"/>
          </p:cNvSpPr>
          <p:nvPr>
            <p:ph type="dt" sz="half" idx="10"/>
          </p:nvPr>
        </p:nvSpPr>
        <p:spPr/>
        <p:txBody>
          <a:bodyPr/>
          <a:lstStyle/>
          <a:p>
            <a:fld id="{CC6821F1-8C5D-4E58-9D19-F7A440F8F4B3}" type="datetimeFigureOut">
              <a:rPr lang="fr-FR" smtClean="0"/>
              <a:t>07/02/2025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94F91B8-3BBC-469A-834D-D5E54815D432}"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solidFill>
                  <a:schemeClr val="tx2"/>
                </a:solidFill>
              </a:defRPr>
            </a:lvl1pPr>
            <a:extLst/>
          </a:lstStyle>
          <a:p>
            <a:fld id="{CC6821F1-8C5D-4E58-9D19-F7A440F8F4B3}" type="datetimeFigureOut">
              <a:rPr lang="fr-FR" smtClean="0"/>
              <a:t>07/02/2025</a:t>
            </a:fld>
            <a:endParaRPr lang="fr-FR"/>
          </a:p>
        </p:txBody>
      </p:sp>
      <p:sp>
        <p:nvSpPr>
          <p:cNvPr id="3" name="Espace réservé du pied de page 2"/>
          <p:cNvSpPr>
            <a:spLocks noGrp="1"/>
          </p:cNvSpPr>
          <p:nvPr>
            <p:ph type="ftr" sz="quarter" idx="11"/>
          </p:nvPr>
        </p:nvSpPr>
        <p:spPr/>
        <p:txBody>
          <a:bodyPr/>
          <a:lstStyle>
            <a:lvl1pPr>
              <a:defRPr>
                <a:solidFill>
                  <a:schemeClr val="tx2"/>
                </a:solidFill>
              </a:defRPr>
            </a:lvl1pPr>
            <a:extLst/>
          </a:lstStyle>
          <a:p>
            <a:endParaRPr lang="fr-FR"/>
          </a:p>
        </p:txBody>
      </p:sp>
      <p:sp>
        <p:nvSpPr>
          <p:cNvPr id="4" name="Espace réservé du numéro de diapositive 3"/>
          <p:cNvSpPr>
            <a:spLocks noGrp="1"/>
          </p:cNvSpPr>
          <p:nvPr>
            <p:ph type="sldNum" sz="quarter" idx="12"/>
          </p:nvPr>
        </p:nvSpPr>
        <p:spPr/>
        <p:txBody>
          <a:bodyPr/>
          <a:lstStyle/>
          <a:p>
            <a:fld id="{694F91B8-3BBC-469A-834D-D5E54815D432}"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fr-FR"/>
              <a:t>Modifiez le style du titre</a:t>
            </a:r>
            <a:endParaRPr kumimoji="0" lang="en-US"/>
          </a:p>
        </p:txBody>
      </p:sp>
      <p:sp>
        <p:nvSpPr>
          <p:cNvPr id="3" name="Espace réservé du texte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fr-FR"/>
              <a:t>Modifiez les styles du texte du masque</a:t>
            </a:r>
          </a:p>
        </p:txBody>
      </p:sp>
      <p:sp>
        <p:nvSpPr>
          <p:cNvPr id="4" name="Espace réservé du contenu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CC6821F1-8C5D-4E58-9D19-F7A440F8F4B3}" type="datetimeFigureOut">
              <a:rPr lang="fr-FR" smtClean="0"/>
              <a:t>07/02/2025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94F91B8-3BBC-469A-834D-D5E54815D432}"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fr-FR"/>
              <a:t>Modifiez le style du titre</a:t>
            </a:r>
            <a:endParaRPr kumimoji="0" lang="en-US" dirty="0"/>
          </a:p>
        </p:txBody>
      </p:sp>
      <p:sp>
        <p:nvSpPr>
          <p:cNvPr id="4" name="Espace réservé du texte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fr-FR"/>
              <a:t>Modifiez les styles du texte du masque</a:t>
            </a:r>
          </a:p>
        </p:txBody>
      </p:sp>
      <p:sp>
        <p:nvSpPr>
          <p:cNvPr id="5" name="Espace réservé de la date 4"/>
          <p:cNvSpPr>
            <a:spLocks noGrp="1"/>
          </p:cNvSpPr>
          <p:nvPr>
            <p:ph type="dt" sz="half" idx="10"/>
          </p:nvPr>
        </p:nvSpPr>
        <p:spPr/>
        <p:txBody>
          <a:bodyPr/>
          <a:lstStyle/>
          <a:p>
            <a:fld id="{CC6821F1-8C5D-4E58-9D19-F7A440F8F4B3}" type="datetimeFigureOut">
              <a:rPr lang="fr-FR" smtClean="0"/>
              <a:t>07/02/2025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94F91B8-3BBC-469A-834D-D5E54815D432}" type="slidenum">
              <a:rPr lang="fr-FR" smtClean="0"/>
              <a:t>‹N°›</a:t>
            </a:fld>
            <a:endParaRPr lang="fr-FR"/>
          </a:p>
        </p:txBody>
      </p:sp>
      <p:sp>
        <p:nvSpPr>
          <p:cNvPr id="10" name="Espace réservé pour une image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fr-FR"/>
              <a:t>Cliquez sur l'icône pour ajouter une image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Espace réservé du titre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fr-FR"/>
              <a:t>Modifiez le style du titre</a:t>
            </a:r>
            <a:endParaRPr kumimoji="0" lang="en-US"/>
          </a:p>
        </p:txBody>
      </p:sp>
      <p:sp>
        <p:nvSpPr>
          <p:cNvPr id="31" name="Espace réservé du texte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27" name="Espace réservé de la date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CC6821F1-8C5D-4E58-9D19-F7A440F8F4B3}" type="datetimeFigureOut">
              <a:rPr lang="fr-FR" smtClean="0"/>
              <a:t>07/02/2025</a:t>
            </a:fld>
            <a:endParaRPr lang="fr-FR"/>
          </a:p>
        </p:txBody>
      </p:sp>
      <p:sp>
        <p:nvSpPr>
          <p:cNvPr id="4" name="Espace réservé du pied de page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fr-FR"/>
          </a:p>
        </p:txBody>
      </p:sp>
      <p:sp>
        <p:nvSpPr>
          <p:cNvPr id="16" name="Espace réservé du numéro de diapositive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694F91B8-3BBC-469A-834D-D5E54815D432}"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hyperlink" Target="https://publication.enseignementsup-recherche.gouv.fr/eesr/FR/T173/la_parite_dans_l_enseignement_superieur/" TargetMode="Externa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fr.wikipedia.org/wiki/Interruption_volontaire_de_grossesse" TargetMode="Externa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Egalité fille garçon</a:t>
            </a:r>
          </a:p>
        </p:txBody>
      </p:sp>
      <p:sp>
        <p:nvSpPr>
          <p:cNvPr id="3" name="Sous-titre 2"/>
          <p:cNvSpPr>
            <a:spLocks noGrp="1"/>
          </p:cNvSpPr>
          <p:nvPr>
            <p:ph type="subTitle" idx="1"/>
          </p:nvPr>
        </p:nvSpPr>
        <p:spPr>
          <a:xfrm>
            <a:off x="3491880" y="4005064"/>
            <a:ext cx="5114778" cy="432048"/>
          </a:xfrm>
        </p:spPr>
        <p:txBody>
          <a:bodyPr>
            <a:normAutofit/>
          </a:bodyPr>
          <a:lstStyle/>
          <a:p>
            <a:r>
              <a:rPr lang="fr-FR" dirty="0"/>
              <a:t>On commence par quoi?</a:t>
            </a:r>
          </a:p>
        </p:txBody>
      </p:sp>
      <p:sp>
        <p:nvSpPr>
          <p:cNvPr id="4" name="ZoneTexte 3"/>
          <p:cNvSpPr txBox="1"/>
          <p:nvPr/>
        </p:nvSpPr>
        <p:spPr>
          <a:xfrm>
            <a:off x="437943" y="6175159"/>
            <a:ext cx="8782041" cy="461665"/>
          </a:xfrm>
          <a:prstGeom prst="rect">
            <a:avLst/>
          </a:prstGeom>
          <a:noFill/>
        </p:spPr>
        <p:txBody>
          <a:bodyPr wrap="square" rtlCol="0">
            <a:spAutoFit/>
          </a:bodyPr>
          <a:lstStyle/>
          <a:p>
            <a:r>
              <a:rPr lang="fr-FR" sz="1200" dirty="0">
                <a:solidFill>
                  <a:schemeClr val="bg1"/>
                </a:solidFill>
              </a:rPr>
              <a:t>Sources :  </a:t>
            </a:r>
            <a:r>
              <a:rPr lang="fr-FR" sz="1200" i="1" dirty="0">
                <a:solidFill>
                  <a:schemeClr val="bg1"/>
                </a:solidFill>
              </a:rPr>
              <a:t>Comportements sexistes et violences sexuelles : Prévenir, Repérer, Agir </a:t>
            </a:r>
            <a:r>
              <a:rPr lang="fr-FR" sz="1200" dirty="0">
                <a:solidFill>
                  <a:schemeClr val="bg1"/>
                </a:solidFill>
              </a:rPr>
              <a:t>– Guide d’intervention en milieu scolaire</a:t>
            </a:r>
          </a:p>
          <a:p>
            <a:r>
              <a:rPr lang="fr-FR" sz="1200" dirty="0">
                <a:solidFill>
                  <a:schemeClr val="bg1"/>
                </a:solidFill>
              </a:rPr>
              <a:t>                    Images : internet</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76872"/>
            <a:ext cx="2287903" cy="2050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724128" y="4587786"/>
            <a:ext cx="3159722" cy="430887"/>
          </a:xfrm>
          <a:prstGeom prst="rect">
            <a:avLst/>
          </a:prstGeom>
        </p:spPr>
        <p:txBody>
          <a:bodyPr wrap="square">
            <a:spAutoFit/>
          </a:bodyPr>
          <a:lstStyle/>
          <a:p>
            <a:r>
              <a:rPr lang="fr-FR" sz="2200" dirty="0"/>
              <a:t>Ca commence par qui?</a:t>
            </a:r>
          </a:p>
        </p:txBody>
      </p:sp>
    </p:spTree>
    <p:extLst>
      <p:ext uri="{BB962C8B-B14F-4D97-AF65-F5344CB8AC3E}">
        <p14:creationId xmlns:p14="http://schemas.microsoft.com/office/powerpoint/2010/main" val="263154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218"/>
                                        </p:tgtEl>
                                        <p:attrNameLst>
                                          <p:attrName>style.visibility</p:attrName>
                                        </p:attrNameLst>
                                      </p:cBhvr>
                                      <p:to>
                                        <p:strVal val="visible"/>
                                      </p:to>
                                    </p:set>
                                    <p:anim calcmode="lin" valueType="num">
                                      <p:cBhvr>
                                        <p:cTn id="21" dur="500" fill="hold"/>
                                        <p:tgtEl>
                                          <p:spTgt spid="9218"/>
                                        </p:tgtEl>
                                        <p:attrNameLst>
                                          <p:attrName>ppt_w</p:attrName>
                                        </p:attrNameLst>
                                      </p:cBhvr>
                                      <p:tavLst>
                                        <p:tav tm="0">
                                          <p:val>
                                            <p:fltVal val="0"/>
                                          </p:val>
                                        </p:tav>
                                        <p:tav tm="100000">
                                          <p:val>
                                            <p:strVal val="#ppt_w"/>
                                          </p:val>
                                        </p:tav>
                                      </p:tavLst>
                                    </p:anim>
                                    <p:anim calcmode="lin" valueType="num">
                                      <p:cBhvr>
                                        <p:cTn id="22" dur="500" fill="hold"/>
                                        <p:tgtEl>
                                          <p:spTgt spid="9218"/>
                                        </p:tgtEl>
                                        <p:attrNameLst>
                                          <p:attrName>ppt_h</p:attrName>
                                        </p:attrNameLst>
                                      </p:cBhvr>
                                      <p:tavLst>
                                        <p:tav tm="0">
                                          <p:val>
                                            <p:fltVal val="0"/>
                                          </p:val>
                                        </p:tav>
                                        <p:tav tm="100000">
                                          <p:val>
                                            <p:strVal val="#ppt_h"/>
                                          </p:val>
                                        </p:tav>
                                      </p:tavLst>
                                    </p:anim>
                                    <p:animEffect transition="in" filter="fade">
                                      <p:cBhvr>
                                        <p:cTn id="23" dur="500"/>
                                        <p:tgtEl>
                                          <p:spTgt spid="92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3207" y="248032"/>
            <a:ext cx="7242048" cy="660688"/>
          </a:xfrm>
        </p:spPr>
        <p:txBody>
          <a:bodyPr/>
          <a:lstStyle/>
          <a:p>
            <a:r>
              <a:rPr lang="fr-FR" dirty="0"/>
              <a:t>Quelques dates</a:t>
            </a:r>
          </a:p>
        </p:txBody>
      </p:sp>
      <p:sp>
        <p:nvSpPr>
          <p:cNvPr id="3" name="Rectangle 2"/>
          <p:cNvSpPr/>
          <p:nvPr/>
        </p:nvSpPr>
        <p:spPr>
          <a:xfrm>
            <a:off x="423697" y="908720"/>
            <a:ext cx="6750496" cy="830997"/>
          </a:xfrm>
          <a:prstGeom prst="rect">
            <a:avLst/>
          </a:prstGeom>
        </p:spPr>
        <p:txBody>
          <a:bodyPr wrap="square">
            <a:spAutoFit/>
          </a:bodyPr>
          <a:lstStyle/>
          <a:p>
            <a:r>
              <a:rPr lang="fr-FR" sz="1600" dirty="0"/>
              <a:t>En France, les textes officiels reprennent les principes fondateurs de l’égalité entre les sexes. </a:t>
            </a:r>
          </a:p>
          <a:p>
            <a:endParaRPr lang="fr-FR" sz="1600" dirty="0"/>
          </a:p>
        </p:txBody>
      </p:sp>
      <p:sp>
        <p:nvSpPr>
          <p:cNvPr id="4" name="Rectangle 3"/>
          <p:cNvSpPr/>
          <p:nvPr/>
        </p:nvSpPr>
        <p:spPr>
          <a:xfrm>
            <a:off x="179511" y="1508179"/>
            <a:ext cx="8712969" cy="646331"/>
          </a:xfrm>
          <a:prstGeom prst="rect">
            <a:avLst/>
          </a:prstGeom>
        </p:spPr>
        <p:txBody>
          <a:bodyPr wrap="square">
            <a:spAutoFit/>
          </a:bodyPr>
          <a:lstStyle/>
          <a:p>
            <a:r>
              <a:rPr lang="fr-FR" b="1" dirty="0">
                <a:solidFill>
                  <a:schemeClr val="bg2">
                    <a:lumMod val="50000"/>
                  </a:schemeClr>
                </a:solidFill>
              </a:rPr>
              <a:t>1944</a:t>
            </a:r>
            <a:r>
              <a:rPr lang="fr-FR" dirty="0">
                <a:solidFill>
                  <a:srgbClr val="FFFF00"/>
                </a:solidFill>
              </a:rPr>
              <a:t>,</a:t>
            </a:r>
            <a:r>
              <a:rPr lang="fr-FR" dirty="0"/>
              <a:t> le </a:t>
            </a:r>
            <a:r>
              <a:rPr lang="fr-FR" b="1" dirty="0">
                <a:solidFill>
                  <a:srgbClr val="FFFF00"/>
                </a:solidFill>
              </a:rPr>
              <a:t>droit de vote </a:t>
            </a:r>
            <a:r>
              <a:rPr lang="fr-FR" dirty="0">
                <a:solidFill>
                  <a:srgbClr val="FFFF00"/>
                </a:solidFill>
              </a:rPr>
              <a:t>aux femmes </a:t>
            </a:r>
            <a:r>
              <a:rPr lang="fr-FR" dirty="0"/>
              <a:t>françaises, qu’elles exerceront pour la première fois le 20 avril 1945. </a:t>
            </a:r>
          </a:p>
        </p:txBody>
      </p:sp>
      <p:sp>
        <p:nvSpPr>
          <p:cNvPr id="5" name="Rectangle 4"/>
          <p:cNvSpPr/>
          <p:nvPr/>
        </p:nvSpPr>
        <p:spPr>
          <a:xfrm>
            <a:off x="137244" y="2197781"/>
            <a:ext cx="9036496" cy="923330"/>
          </a:xfrm>
          <a:prstGeom prst="rect">
            <a:avLst/>
          </a:prstGeom>
        </p:spPr>
        <p:txBody>
          <a:bodyPr wrap="square">
            <a:spAutoFit/>
          </a:bodyPr>
          <a:lstStyle/>
          <a:p>
            <a:r>
              <a:rPr lang="fr-FR" b="1" dirty="0">
                <a:solidFill>
                  <a:schemeClr val="bg2">
                    <a:lumMod val="50000"/>
                  </a:schemeClr>
                </a:solidFill>
              </a:rPr>
              <a:t>1965</a:t>
            </a:r>
            <a:r>
              <a:rPr lang="fr-FR" dirty="0"/>
              <a:t>, la loi réformant le régime matrimonial de 1804 permet à </a:t>
            </a:r>
            <a:r>
              <a:rPr lang="fr-FR" b="1" dirty="0"/>
              <a:t>la femme de gérer ses biens, </a:t>
            </a:r>
            <a:r>
              <a:rPr lang="fr-FR" b="1" dirty="0">
                <a:solidFill>
                  <a:srgbClr val="FFFF00"/>
                </a:solidFill>
              </a:rPr>
              <a:t>d’ouvrir un compte </a:t>
            </a:r>
            <a:r>
              <a:rPr lang="fr-FR" dirty="0"/>
              <a:t>en banque et d’exercer une profession sans l’autorisation de son mari. </a:t>
            </a:r>
          </a:p>
        </p:txBody>
      </p:sp>
      <p:sp>
        <p:nvSpPr>
          <p:cNvPr id="6" name="Rectangle 5"/>
          <p:cNvSpPr/>
          <p:nvPr/>
        </p:nvSpPr>
        <p:spPr>
          <a:xfrm>
            <a:off x="146992" y="3149270"/>
            <a:ext cx="8856984" cy="646331"/>
          </a:xfrm>
          <a:prstGeom prst="rect">
            <a:avLst/>
          </a:prstGeom>
        </p:spPr>
        <p:txBody>
          <a:bodyPr wrap="square">
            <a:spAutoFit/>
          </a:bodyPr>
          <a:lstStyle/>
          <a:p>
            <a:r>
              <a:rPr lang="fr-FR" b="1" dirty="0">
                <a:solidFill>
                  <a:schemeClr val="bg2">
                    <a:lumMod val="50000"/>
                  </a:schemeClr>
                </a:solidFill>
              </a:rPr>
              <a:t>1970</a:t>
            </a:r>
            <a:r>
              <a:rPr lang="fr-FR" dirty="0">
                <a:solidFill>
                  <a:schemeClr val="bg2">
                    <a:lumMod val="50000"/>
                  </a:schemeClr>
                </a:solidFill>
              </a:rPr>
              <a:t>,</a:t>
            </a:r>
            <a:r>
              <a:rPr lang="fr-FR" dirty="0"/>
              <a:t> première réforme importante faisant avancer l’égalité des sexes : pendant la durée du mariage, les deux parents exercent en commun </a:t>
            </a:r>
            <a:r>
              <a:rPr lang="fr-FR" b="1" dirty="0">
                <a:solidFill>
                  <a:srgbClr val="FFFF00"/>
                </a:solidFill>
              </a:rPr>
              <a:t>l’autorité parentale</a:t>
            </a:r>
            <a:r>
              <a:rPr lang="fr-FR" dirty="0"/>
              <a:t>. </a:t>
            </a:r>
          </a:p>
        </p:txBody>
      </p:sp>
      <p:sp>
        <p:nvSpPr>
          <p:cNvPr id="7" name="Rectangle 6"/>
          <p:cNvSpPr/>
          <p:nvPr/>
        </p:nvSpPr>
        <p:spPr>
          <a:xfrm>
            <a:off x="137244" y="3851838"/>
            <a:ext cx="8612798" cy="923330"/>
          </a:xfrm>
          <a:prstGeom prst="rect">
            <a:avLst/>
          </a:prstGeom>
        </p:spPr>
        <p:txBody>
          <a:bodyPr wrap="square">
            <a:spAutoFit/>
          </a:bodyPr>
          <a:lstStyle/>
          <a:p>
            <a:r>
              <a:rPr lang="fr-FR" b="1" dirty="0">
                <a:solidFill>
                  <a:schemeClr val="bg2">
                    <a:lumMod val="50000"/>
                  </a:schemeClr>
                </a:solidFill>
              </a:rPr>
              <a:t>1993</a:t>
            </a:r>
            <a:r>
              <a:rPr lang="fr-FR" dirty="0"/>
              <a:t>, puis en </a:t>
            </a:r>
            <a:r>
              <a:rPr lang="fr-FR" b="1" dirty="0">
                <a:solidFill>
                  <a:schemeClr val="bg2">
                    <a:lumMod val="50000"/>
                  </a:schemeClr>
                </a:solidFill>
              </a:rPr>
              <a:t>2002</a:t>
            </a:r>
            <a:r>
              <a:rPr lang="fr-FR" dirty="0"/>
              <a:t>, la loi réformant </a:t>
            </a:r>
            <a:r>
              <a:rPr lang="fr-FR" b="1" dirty="0">
                <a:solidFill>
                  <a:srgbClr val="FFFF00"/>
                </a:solidFill>
              </a:rPr>
              <a:t>l’autorité parentale </a:t>
            </a:r>
            <a:r>
              <a:rPr lang="fr-FR" dirty="0"/>
              <a:t>prévoit cette même disposition en </a:t>
            </a:r>
            <a:r>
              <a:rPr lang="fr-FR" b="1" dirty="0"/>
              <a:t>cas de séparation</a:t>
            </a:r>
            <a:r>
              <a:rPr lang="fr-FR" dirty="0"/>
              <a:t>, voire de divorce. Les parents doivent bénéficier des mêmes informations de la part de l’institution scolaire. </a:t>
            </a:r>
          </a:p>
        </p:txBody>
      </p:sp>
      <p:sp>
        <p:nvSpPr>
          <p:cNvPr id="8" name="Rectangle 7"/>
          <p:cNvSpPr/>
          <p:nvPr/>
        </p:nvSpPr>
        <p:spPr>
          <a:xfrm>
            <a:off x="127023" y="5551820"/>
            <a:ext cx="8856983" cy="1200329"/>
          </a:xfrm>
          <a:prstGeom prst="rect">
            <a:avLst/>
          </a:prstGeom>
        </p:spPr>
        <p:txBody>
          <a:bodyPr wrap="square">
            <a:spAutoFit/>
          </a:bodyPr>
          <a:lstStyle/>
          <a:p>
            <a:r>
              <a:rPr lang="fr-FR" b="1" dirty="0">
                <a:solidFill>
                  <a:schemeClr val="bg2">
                    <a:lumMod val="50000"/>
                  </a:schemeClr>
                </a:solidFill>
              </a:rPr>
              <a:t>2006</a:t>
            </a:r>
            <a:r>
              <a:rPr lang="fr-FR" dirty="0"/>
              <a:t> , </a:t>
            </a:r>
            <a:r>
              <a:rPr lang="fr-FR" dirty="0">
                <a:solidFill>
                  <a:srgbClr val="FFFF00"/>
                </a:solidFill>
              </a:rPr>
              <a:t>l’</a:t>
            </a:r>
            <a:r>
              <a:rPr lang="fr-FR" b="1" dirty="0">
                <a:solidFill>
                  <a:srgbClr val="FFFF00"/>
                </a:solidFill>
              </a:rPr>
              <a:t>égalité professionnelle </a:t>
            </a:r>
            <a:r>
              <a:rPr lang="fr-FR" dirty="0"/>
              <a:t>entre les sexes, les textes législatifs rappellent l’interdiction de la discrimination en matière d’embauche, l’obligation faite aux employeurs de l’égalité de traitement et de déroulement de carrière et la prévention du harcèlement sexuel.</a:t>
            </a:r>
          </a:p>
        </p:txBody>
      </p:sp>
      <p:sp>
        <p:nvSpPr>
          <p:cNvPr id="10" name="ZoneTexte 9">
            <a:extLst>
              <a:ext uri="{FF2B5EF4-FFF2-40B4-BE49-F238E27FC236}">
                <a16:creationId xmlns:a16="http://schemas.microsoft.com/office/drawing/2014/main" id="{74224241-85BE-4AC2-6CC4-73646DFA7B5B}"/>
              </a:ext>
            </a:extLst>
          </p:cNvPr>
          <p:cNvSpPr txBox="1"/>
          <p:nvPr/>
        </p:nvSpPr>
        <p:spPr>
          <a:xfrm>
            <a:off x="107503" y="4831486"/>
            <a:ext cx="8856984" cy="646331"/>
          </a:xfrm>
          <a:prstGeom prst="rect">
            <a:avLst/>
          </a:prstGeom>
          <a:noFill/>
        </p:spPr>
        <p:txBody>
          <a:bodyPr wrap="square">
            <a:spAutoFit/>
          </a:bodyPr>
          <a:lstStyle/>
          <a:p>
            <a:r>
              <a:rPr lang="fr-FR" b="1" dirty="0">
                <a:solidFill>
                  <a:schemeClr val="bg2">
                    <a:lumMod val="50000"/>
                  </a:schemeClr>
                </a:solidFill>
              </a:rPr>
              <a:t>1999</a:t>
            </a:r>
            <a:r>
              <a:rPr lang="fr-FR" dirty="0">
                <a:solidFill>
                  <a:srgbClr val="FFFF00"/>
                </a:solidFill>
              </a:rPr>
              <a:t>,</a:t>
            </a:r>
            <a:r>
              <a:rPr lang="fr-FR" dirty="0"/>
              <a:t> la sur la parité politique imposait un nombre équitable de femmes et d’hommes pour assurer l’égalité sur la scène politique</a:t>
            </a:r>
          </a:p>
        </p:txBody>
      </p:sp>
    </p:spTree>
    <p:extLst>
      <p:ext uri="{BB962C8B-B14F-4D97-AF65-F5344CB8AC3E}">
        <p14:creationId xmlns:p14="http://schemas.microsoft.com/office/powerpoint/2010/main" val="185625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3207" y="248032"/>
            <a:ext cx="7242048" cy="660688"/>
          </a:xfrm>
        </p:spPr>
        <p:txBody>
          <a:bodyPr/>
          <a:lstStyle/>
          <a:p>
            <a:r>
              <a:rPr lang="fr-FR" dirty="0"/>
              <a:t>Quelques dates</a:t>
            </a:r>
          </a:p>
        </p:txBody>
      </p:sp>
      <p:sp>
        <p:nvSpPr>
          <p:cNvPr id="3" name="Rectangle 2"/>
          <p:cNvSpPr/>
          <p:nvPr/>
        </p:nvSpPr>
        <p:spPr>
          <a:xfrm>
            <a:off x="423697" y="908720"/>
            <a:ext cx="6750496" cy="830997"/>
          </a:xfrm>
          <a:prstGeom prst="rect">
            <a:avLst/>
          </a:prstGeom>
        </p:spPr>
        <p:txBody>
          <a:bodyPr wrap="square">
            <a:spAutoFit/>
          </a:bodyPr>
          <a:lstStyle/>
          <a:p>
            <a:r>
              <a:rPr lang="fr-FR" sz="1600" dirty="0"/>
              <a:t>En France, les textes officiels reprennent les principes fondateurs de l’égalité entre les sexes. </a:t>
            </a:r>
          </a:p>
          <a:p>
            <a:endParaRPr lang="fr-FR" sz="1600" dirty="0"/>
          </a:p>
        </p:txBody>
      </p:sp>
      <p:pic>
        <p:nvPicPr>
          <p:cNvPr id="9" name="Image 8"/>
          <p:cNvPicPr/>
          <p:nvPr/>
        </p:nvPicPr>
        <p:blipFill>
          <a:blip r:embed="rId2" cstate="print">
            <a:extLst>
              <a:ext uri="{28A0092B-C50C-407E-A947-70E740481C1C}">
                <a14:useLocalDpi xmlns:a14="http://schemas.microsoft.com/office/drawing/2010/main" val="0"/>
              </a:ext>
            </a:extLst>
          </a:blip>
          <a:stretch>
            <a:fillRect/>
          </a:stretch>
        </p:blipFill>
        <p:spPr>
          <a:xfrm>
            <a:off x="202421" y="2393390"/>
            <a:ext cx="8739157" cy="2577326"/>
          </a:xfrm>
          <a:prstGeom prst="rect">
            <a:avLst/>
          </a:prstGeom>
        </p:spPr>
      </p:pic>
    </p:spTree>
    <p:extLst>
      <p:ext uri="{BB962C8B-B14F-4D97-AF65-F5344CB8AC3E}">
        <p14:creationId xmlns:p14="http://schemas.microsoft.com/office/powerpoint/2010/main" val="3925799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9997" y="157118"/>
            <a:ext cx="7242048" cy="1143000"/>
          </a:xfrm>
        </p:spPr>
        <p:txBody>
          <a:bodyPr>
            <a:normAutofit fontScale="90000"/>
          </a:bodyPr>
          <a:lstStyle/>
          <a:p>
            <a:r>
              <a:rPr lang="fr-FR" dirty="0"/>
              <a:t>La violence faite aux femmes </a:t>
            </a:r>
            <a:br>
              <a:rPr lang="fr-FR" dirty="0"/>
            </a:br>
            <a:r>
              <a:rPr lang="fr-FR" dirty="0"/>
              <a:t>les chiffres</a:t>
            </a:r>
          </a:p>
        </p:txBody>
      </p:sp>
      <p:sp>
        <p:nvSpPr>
          <p:cNvPr id="3" name="ZoneTexte 2"/>
          <p:cNvSpPr txBox="1"/>
          <p:nvPr/>
        </p:nvSpPr>
        <p:spPr>
          <a:xfrm>
            <a:off x="4211959" y="1115452"/>
            <a:ext cx="1296145" cy="369332"/>
          </a:xfrm>
          <a:prstGeom prst="rect">
            <a:avLst/>
          </a:prstGeom>
          <a:noFill/>
          <a:ln w="12700">
            <a:solidFill>
              <a:schemeClr val="tx1"/>
            </a:solidFill>
          </a:ln>
        </p:spPr>
        <p:txBody>
          <a:bodyPr wrap="square" rtlCol="0">
            <a:spAutoFit/>
          </a:bodyPr>
          <a:lstStyle/>
          <a:p>
            <a:r>
              <a:rPr lang="fr-FR" dirty="0"/>
              <a:t>A l’Ecole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621" y="1424265"/>
            <a:ext cx="3600400" cy="2307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620437"/>
            <a:ext cx="3168352"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9244" y="4588142"/>
            <a:ext cx="2742321" cy="2098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4919244" y="4086776"/>
            <a:ext cx="2389060" cy="369332"/>
          </a:xfrm>
          <a:prstGeom prst="rect">
            <a:avLst/>
          </a:prstGeom>
          <a:noFill/>
          <a:ln w="12700">
            <a:solidFill>
              <a:schemeClr val="tx1"/>
            </a:solidFill>
          </a:ln>
        </p:spPr>
        <p:txBody>
          <a:bodyPr wrap="square" rtlCol="0">
            <a:spAutoFit/>
          </a:bodyPr>
          <a:lstStyle/>
          <a:p>
            <a:r>
              <a:rPr lang="fr-FR" dirty="0"/>
              <a:t>Dans la société civile</a:t>
            </a:r>
          </a:p>
        </p:txBody>
      </p:sp>
      <p:sp>
        <p:nvSpPr>
          <p:cNvPr id="7" name="Ellipse 6"/>
          <p:cNvSpPr/>
          <p:nvPr/>
        </p:nvSpPr>
        <p:spPr>
          <a:xfrm>
            <a:off x="1619672" y="2422201"/>
            <a:ext cx="504056" cy="21339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1" name="Ellipse 10"/>
          <p:cNvSpPr/>
          <p:nvPr/>
        </p:nvSpPr>
        <p:spPr>
          <a:xfrm>
            <a:off x="2123728" y="2450810"/>
            <a:ext cx="504056" cy="213391"/>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2" name="Ellipse 11"/>
          <p:cNvSpPr/>
          <p:nvPr/>
        </p:nvSpPr>
        <p:spPr>
          <a:xfrm>
            <a:off x="5580112" y="2780928"/>
            <a:ext cx="504056" cy="24803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3" name="Ellipse 12"/>
          <p:cNvSpPr/>
          <p:nvPr/>
        </p:nvSpPr>
        <p:spPr>
          <a:xfrm>
            <a:off x="5580113" y="2401159"/>
            <a:ext cx="504056" cy="25547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pic>
        <p:nvPicPr>
          <p:cNvPr id="9" name="Image 8">
            <a:extLst>
              <a:ext uri="{FF2B5EF4-FFF2-40B4-BE49-F238E27FC236}">
                <a16:creationId xmlns:a16="http://schemas.microsoft.com/office/drawing/2014/main" id="{F8B5B271-242B-7863-42AE-47FAE093FF74}"/>
              </a:ext>
            </a:extLst>
          </p:cNvPr>
          <p:cNvPicPr>
            <a:picLocks noChangeAspect="1"/>
          </p:cNvPicPr>
          <p:nvPr/>
        </p:nvPicPr>
        <p:blipFill>
          <a:blip r:embed="rId5"/>
          <a:stretch>
            <a:fillRect/>
          </a:stretch>
        </p:blipFill>
        <p:spPr>
          <a:xfrm>
            <a:off x="383582" y="4271442"/>
            <a:ext cx="4332434" cy="2098714"/>
          </a:xfrm>
          <a:prstGeom prst="rect">
            <a:avLst/>
          </a:prstGeom>
        </p:spPr>
      </p:pic>
    </p:spTree>
    <p:extLst>
      <p:ext uri="{BB962C8B-B14F-4D97-AF65-F5344CB8AC3E}">
        <p14:creationId xmlns:p14="http://schemas.microsoft.com/office/powerpoint/2010/main" val="330884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999"/>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249"/>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147"/>
                                        </p:tgtEl>
                                        <p:attrNameLst>
                                          <p:attrName>style.visibility</p:attrName>
                                        </p:attrNameLst>
                                      </p:cBhvr>
                                      <p:to>
                                        <p:strVal val="visible"/>
                                      </p:to>
                                    </p:set>
                                    <p:animEffect transition="in" filter="fade">
                                      <p:cBhvr>
                                        <p:cTn id="43" dur="1000"/>
                                        <p:tgtEl>
                                          <p:spTgt spid="6147"/>
                                        </p:tgtEl>
                                      </p:cBhvr>
                                    </p:animEffect>
                                    <p:anim calcmode="lin" valueType="num">
                                      <p:cBhvr>
                                        <p:cTn id="44" dur="1000" fill="hold"/>
                                        <p:tgtEl>
                                          <p:spTgt spid="6147"/>
                                        </p:tgtEl>
                                        <p:attrNameLst>
                                          <p:attrName>ppt_x</p:attrName>
                                        </p:attrNameLst>
                                      </p:cBhvr>
                                      <p:tavLst>
                                        <p:tav tm="0">
                                          <p:val>
                                            <p:strVal val="#ppt_x"/>
                                          </p:val>
                                        </p:tav>
                                        <p:tav tm="100000">
                                          <p:val>
                                            <p:strVal val="#ppt_x"/>
                                          </p:val>
                                        </p:tav>
                                      </p:tavLst>
                                    </p:anim>
                                    <p:anim calcmode="lin" valueType="num">
                                      <p:cBhvr>
                                        <p:cTn id="45"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5212"/>
            <a:ext cx="7242048" cy="1143000"/>
          </a:xfrm>
        </p:spPr>
        <p:txBody>
          <a:bodyPr>
            <a:normAutofit fontScale="90000"/>
          </a:bodyPr>
          <a:lstStyle/>
          <a:p>
            <a:r>
              <a:rPr lang="fr-FR" dirty="0"/>
              <a:t>La violence</a:t>
            </a:r>
            <a:br>
              <a:rPr lang="fr-FR" dirty="0"/>
            </a:br>
            <a:r>
              <a:rPr lang="fr-FR" dirty="0"/>
              <a:t>les chiffres</a:t>
            </a:r>
          </a:p>
        </p:txBody>
      </p:sp>
      <p:sp>
        <p:nvSpPr>
          <p:cNvPr id="6" name="ZoneTexte 5"/>
          <p:cNvSpPr txBox="1"/>
          <p:nvPr/>
        </p:nvSpPr>
        <p:spPr>
          <a:xfrm>
            <a:off x="3527672" y="836712"/>
            <a:ext cx="2389060" cy="369332"/>
          </a:xfrm>
          <a:prstGeom prst="rect">
            <a:avLst/>
          </a:prstGeom>
          <a:noFill/>
          <a:ln w="12700">
            <a:solidFill>
              <a:schemeClr val="tx1"/>
            </a:solidFill>
          </a:ln>
        </p:spPr>
        <p:txBody>
          <a:bodyPr wrap="square" rtlCol="0">
            <a:spAutoFit/>
          </a:bodyPr>
          <a:lstStyle/>
          <a:p>
            <a:r>
              <a:rPr lang="fr-FR" dirty="0"/>
              <a:t>Dans la société civile</a:t>
            </a:r>
          </a:p>
        </p:txBody>
      </p:sp>
      <p:pic>
        <p:nvPicPr>
          <p:cNvPr id="14" name="Image 13"/>
          <p:cNvPicPr/>
          <p:nvPr/>
        </p:nvPicPr>
        <p:blipFill>
          <a:blip r:embed="rId2"/>
          <a:stretch>
            <a:fillRect/>
          </a:stretch>
        </p:blipFill>
        <p:spPr>
          <a:xfrm>
            <a:off x="1659002" y="2174562"/>
            <a:ext cx="4745876" cy="3040722"/>
          </a:xfrm>
          <a:prstGeom prst="rect">
            <a:avLst/>
          </a:prstGeom>
        </p:spPr>
      </p:pic>
      <p:sp>
        <p:nvSpPr>
          <p:cNvPr id="7" name="Ellipse 6"/>
          <p:cNvSpPr/>
          <p:nvPr/>
        </p:nvSpPr>
        <p:spPr>
          <a:xfrm>
            <a:off x="3095060" y="2744742"/>
            <a:ext cx="1512168" cy="43204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15" name="Ellipse 14"/>
          <p:cNvSpPr/>
          <p:nvPr/>
        </p:nvSpPr>
        <p:spPr>
          <a:xfrm>
            <a:off x="3095060" y="3645024"/>
            <a:ext cx="1250091" cy="44397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
        <p:nvSpPr>
          <p:cNvPr id="8" name="Rectangle 7"/>
          <p:cNvSpPr/>
          <p:nvPr/>
        </p:nvSpPr>
        <p:spPr>
          <a:xfrm>
            <a:off x="395536" y="5373216"/>
            <a:ext cx="7920880" cy="1015663"/>
          </a:xfrm>
          <a:prstGeom prst="rect">
            <a:avLst/>
          </a:prstGeom>
        </p:spPr>
        <p:txBody>
          <a:bodyPr wrap="square">
            <a:spAutoFit/>
          </a:bodyPr>
          <a:lstStyle/>
          <a:p>
            <a:r>
              <a:rPr lang="fr-FR" sz="2000" dirty="0"/>
              <a:t>Les hommes représentent donc 27 % des cas de violences conjugales et 17 % des cas mortels.</a:t>
            </a:r>
          </a:p>
          <a:p>
            <a:r>
              <a:rPr lang="fr-FR" sz="2000" cap="small" dirty="0">
                <a:effectLst>
                  <a:outerShdw blurRad="38100" dist="38100" dir="2700000" algn="tl">
                    <a:srgbClr val="000000">
                      <a:alpha val="43137"/>
                    </a:srgbClr>
                  </a:outerShdw>
                </a:effectLst>
              </a:rPr>
              <a:t>Une violence encore TABOU!</a:t>
            </a:r>
          </a:p>
        </p:txBody>
      </p:sp>
      <p:sp>
        <p:nvSpPr>
          <p:cNvPr id="10" name="Rectangle 9"/>
          <p:cNvSpPr/>
          <p:nvPr/>
        </p:nvSpPr>
        <p:spPr>
          <a:xfrm>
            <a:off x="552529" y="1532414"/>
            <a:ext cx="6264696" cy="400110"/>
          </a:xfrm>
          <a:prstGeom prst="rect">
            <a:avLst/>
          </a:prstGeom>
        </p:spPr>
        <p:txBody>
          <a:bodyPr wrap="square">
            <a:spAutoFit/>
          </a:bodyPr>
          <a:lstStyle/>
          <a:p>
            <a:r>
              <a:rPr lang="fr-FR" sz="2000" dirty="0"/>
              <a:t>Les femmes sont-elles les seules victimes silencieuses?</a:t>
            </a:r>
          </a:p>
        </p:txBody>
      </p:sp>
    </p:spTree>
    <p:extLst>
      <p:ext uri="{BB962C8B-B14F-4D97-AF65-F5344CB8AC3E}">
        <p14:creationId xmlns:p14="http://schemas.microsoft.com/office/powerpoint/2010/main" val="155127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999"/>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75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242048" cy="588680"/>
          </a:xfrm>
        </p:spPr>
        <p:txBody>
          <a:bodyPr/>
          <a:lstStyle/>
          <a:p>
            <a:r>
              <a:rPr lang="fr-FR" dirty="0"/>
              <a:t>Sexisme sociétal</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723153"/>
            <a:ext cx="2724150" cy="1724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68563" y="923226"/>
            <a:ext cx="3672408" cy="369332"/>
          </a:xfrm>
          <a:prstGeom prst="rect">
            <a:avLst/>
          </a:prstGeom>
          <a:noFill/>
        </p:spPr>
        <p:txBody>
          <a:bodyPr wrap="square" rtlCol="0">
            <a:spAutoFit/>
          </a:bodyPr>
          <a:lstStyle/>
          <a:p>
            <a:r>
              <a:rPr lang="fr-FR" dirty="0"/>
              <a:t>Représentation sexuée des rôles</a:t>
            </a:r>
          </a:p>
        </p:txBody>
      </p:sp>
      <p:pic>
        <p:nvPicPr>
          <p:cNvPr id="7170" name="Picture 2" descr="E:\Mes dossiers\Documents T\AC 2017-19\PVS\Egalité fille garçon\barbie vs realité.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749" y="1772816"/>
            <a:ext cx="1676275" cy="2664717"/>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Mes dossiers\Documents T\AC 2017-19\PVS\Egalité fille garçon\contre sexisme pu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8213" y="4852739"/>
            <a:ext cx="1511441" cy="1836688"/>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4616" y="2885904"/>
            <a:ext cx="2950076" cy="1718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50" y="2099628"/>
            <a:ext cx="2107942" cy="1704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descr="E:\Mes dossiers\Documents T\AC 2017-19\PVS\Egalité fille garçon\garçon en pleur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9308" y="4603506"/>
            <a:ext cx="3203444" cy="211900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4530" y="632963"/>
            <a:ext cx="1887750" cy="2005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a:extLst>
              <a:ext uri="{FF2B5EF4-FFF2-40B4-BE49-F238E27FC236}">
                <a16:creationId xmlns:a16="http://schemas.microsoft.com/office/drawing/2014/main" id="{CE362363-4BD9-37BC-88AD-F71F2D9D57FB}"/>
              </a:ext>
            </a:extLst>
          </p:cNvPr>
          <p:cNvSpPr txBox="1"/>
          <p:nvPr/>
        </p:nvSpPr>
        <p:spPr>
          <a:xfrm>
            <a:off x="528444" y="1339623"/>
            <a:ext cx="3672408" cy="338554"/>
          </a:xfrm>
          <a:prstGeom prst="rect">
            <a:avLst/>
          </a:prstGeom>
          <a:noFill/>
        </p:spPr>
        <p:txBody>
          <a:bodyPr wrap="square" rtlCol="0">
            <a:spAutoFit/>
          </a:bodyPr>
          <a:lstStyle/>
          <a:p>
            <a:r>
              <a:rPr lang="fr-FR" sz="1600" b="1" i="1" dirty="0">
                <a:solidFill>
                  <a:srgbClr val="FFFF00"/>
                </a:solidFill>
              </a:rPr>
              <a:t>Acceptable ou entériné </a:t>
            </a:r>
            <a:r>
              <a:rPr lang="fr-FR" sz="1600" b="1" dirty="0">
                <a:solidFill>
                  <a:srgbClr val="FFFF00"/>
                </a:solidFill>
              </a:rPr>
              <a:t>?</a:t>
            </a:r>
          </a:p>
        </p:txBody>
      </p:sp>
      <p:pic>
        <p:nvPicPr>
          <p:cNvPr id="7" name="Image 6">
            <a:extLst>
              <a:ext uri="{FF2B5EF4-FFF2-40B4-BE49-F238E27FC236}">
                <a16:creationId xmlns:a16="http://schemas.microsoft.com/office/drawing/2014/main" id="{40BBF221-751E-BD67-989B-7CE946BC3954}"/>
              </a:ext>
            </a:extLst>
          </p:cNvPr>
          <p:cNvPicPr>
            <a:picLocks noChangeAspect="1"/>
          </p:cNvPicPr>
          <p:nvPr/>
        </p:nvPicPr>
        <p:blipFill>
          <a:blip r:embed="rId9"/>
          <a:stretch>
            <a:fillRect/>
          </a:stretch>
        </p:blipFill>
        <p:spPr>
          <a:xfrm>
            <a:off x="6876256" y="4851163"/>
            <a:ext cx="1498081" cy="1836688"/>
          </a:xfrm>
          <a:prstGeom prst="rect">
            <a:avLst/>
          </a:prstGeom>
        </p:spPr>
      </p:pic>
    </p:spTree>
    <p:extLst>
      <p:ext uri="{BB962C8B-B14F-4D97-AF65-F5344CB8AC3E}">
        <p14:creationId xmlns:p14="http://schemas.microsoft.com/office/powerpoint/2010/main" val="17555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5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500"/>
                                        <p:tgtEl>
                                          <p:spTgt spid="51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177"/>
                                        </p:tgtEl>
                                        <p:attrNameLst>
                                          <p:attrName>style.visibility</p:attrName>
                                        </p:attrNameLst>
                                      </p:cBhvr>
                                      <p:to>
                                        <p:strVal val="visible"/>
                                      </p:to>
                                    </p:set>
                                    <p:animEffect transition="in" filter="fade">
                                      <p:cBhvr>
                                        <p:cTn id="26" dur="500"/>
                                        <p:tgtEl>
                                          <p:spTgt spid="717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178"/>
                                        </p:tgtEl>
                                        <p:attrNameLst>
                                          <p:attrName>style.visibility</p:attrName>
                                        </p:attrNameLst>
                                      </p:cBhvr>
                                      <p:to>
                                        <p:strVal val="visible"/>
                                      </p:to>
                                    </p:set>
                                    <p:animEffect transition="in" filter="fade">
                                      <p:cBhvr>
                                        <p:cTn id="31" dur="500"/>
                                        <p:tgtEl>
                                          <p:spTgt spid="717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179"/>
                                        </p:tgtEl>
                                        <p:attrNameLst>
                                          <p:attrName>style.visibility</p:attrName>
                                        </p:attrNameLst>
                                      </p:cBhvr>
                                      <p:to>
                                        <p:strVal val="visible"/>
                                      </p:to>
                                    </p:set>
                                    <p:animEffect transition="in" filter="fade">
                                      <p:cBhvr>
                                        <p:cTn id="36" dur="500"/>
                                        <p:tgtEl>
                                          <p:spTgt spid="717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171"/>
                                        </p:tgtEl>
                                        <p:attrNameLst>
                                          <p:attrName>style.visibility</p:attrName>
                                        </p:attrNameLst>
                                      </p:cBhvr>
                                      <p:to>
                                        <p:strVal val="visible"/>
                                      </p:to>
                                    </p:set>
                                    <p:animEffect transition="in" filter="fade">
                                      <p:cBhvr>
                                        <p:cTn id="45" dur="500"/>
                                        <p:tgtEl>
                                          <p:spTgt spid="7171"/>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7242048" cy="732696"/>
          </a:xfrm>
        </p:spPr>
        <p:txBody>
          <a:bodyPr/>
          <a:lstStyle/>
          <a:p>
            <a:r>
              <a:rPr lang="fr-FR" dirty="0"/>
              <a:t>Que dit la loi</a:t>
            </a:r>
          </a:p>
        </p:txBody>
      </p:sp>
      <p:sp>
        <p:nvSpPr>
          <p:cNvPr id="3" name="Rectangle 2"/>
          <p:cNvSpPr/>
          <p:nvPr/>
        </p:nvSpPr>
        <p:spPr>
          <a:xfrm>
            <a:off x="143728" y="1268760"/>
            <a:ext cx="8748752" cy="3170099"/>
          </a:xfrm>
          <a:prstGeom prst="rect">
            <a:avLst/>
          </a:prstGeom>
        </p:spPr>
        <p:txBody>
          <a:bodyPr wrap="square">
            <a:spAutoFit/>
          </a:bodyPr>
          <a:lstStyle/>
          <a:p>
            <a:pPr marL="285750" indent="-285750">
              <a:buFont typeface="Courier New" panose="02070309020205020404" pitchFamily="49" charset="0"/>
              <a:buChar char="o"/>
            </a:pPr>
            <a:r>
              <a:rPr lang="fr-FR" sz="2000" b="1" dirty="0">
                <a:solidFill>
                  <a:srgbClr val="FFFF00"/>
                </a:solidFill>
              </a:rPr>
              <a:t>Discrimination</a:t>
            </a:r>
            <a:r>
              <a:rPr lang="fr-FR" sz="2000" dirty="0"/>
              <a:t> </a:t>
            </a:r>
            <a:r>
              <a:rPr lang="fr-FR" dirty="0"/>
              <a:t>•  articles 225-1 et 225-2 du </a:t>
            </a:r>
            <a:r>
              <a:rPr lang="fr-FR" b="1" dirty="0"/>
              <a:t>code pénal </a:t>
            </a:r>
            <a:r>
              <a:rPr lang="fr-FR" dirty="0"/>
              <a:t>soulignent que </a:t>
            </a:r>
          </a:p>
          <a:p>
            <a:r>
              <a:rPr lang="fr-FR" dirty="0"/>
              <a:t>«</a:t>
            </a:r>
            <a:r>
              <a:rPr lang="fr-FR" b="1" dirty="0"/>
              <a:t>toute distinction</a:t>
            </a:r>
            <a:r>
              <a:rPr lang="fr-FR" dirty="0"/>
              <a:t> opérée </a:t>
            </a:r>
            <a:r>
              <a:rPr lang="fr-FR" b="1" dirty="0"/>
              <a:t>entre les personnes </a:t>
            </a:r>
            <a:r>
              <a:rPr lang="fr-FR" dirty="0"/>
              <a:t>en raison de leur origine, </a:t>
            </a:r>
            <a:r>
              <a:rPr lang="fr-FR" b="1" dirty="0"/>
              <a:t>leur sexe</a:t>
            </a:r>
            <a:r>
              <a:rPr lang="fr-FR" dirty="0"/>
              <a:t>, de leur situation de famille, de leur grossesse, de leurs mœurs, de leur orientation sexuelle… » </a:t>
            </a:r>
          </a:p>
          <a:p>
            <a:r>
              <a:rPr lang="fr-FR" u="wavy" dirty="0"/>
              <a:t>Ex </a:t>
            </a:r>
            <a:r>
              <a:rPr lang="fr-FR" dirty="0"/>
              <a:t>: - discrimination salariale, </a:t>
            </a:r>
          </a:p>
          <a:p>
            <a:r>
              <a:rPr lang="fr-FR" dirty="0"/>
              <a:t>       - discrimination  des personnes en situation de handicap par la restriction de la participation vie en société et de l’effectivité de leurs droits (</a:t>
            </a:r>
            <a:r>
              <a:rPr lang="fr-FR" i="1" dirty="0"/>
              <a:t>Loi pour l’égalité des droits et des chances […] des personnes handicapées,</a:t>
            </a:r>
            <a:r>
              <a:rPr lang="fr-FR" dirty="0"/>
              <a:t> 11 </a:t>
            </a:r>
            <a:r>
              <a:rPr lang="fr-FR" dirty="0" err="1"/>
              <a:t>fev</a:t>
            </a:r>
            <a:r>
              <a:rPr lang="fr-FR" dirty="0"/>
              <a:t> 2005)</a:t>
            </a:r>
          </a:p>
          <a:p>
            <a:endParaRPr lang="fr-FR" dirty="0"/>
          </a:p>
          <a:p>
            <a:r>
              <a:rPr lang="fr-FR" dirty="0">
                <a:sym typeface="Wingdings" panose="05000000000000000000" pitchFamily="2" charset="2"/>
              </a:rPr>
              <a:t> La loi a donc pour </a:t>
            </a:r>
            <a:r>
              <a:rPr lang="fr-FR" b="1" dirty="0">
                <a:sym typeface="Wingdings" panose="05000000000000000000" pitchFamily="2" charset="2"/>
              </a:rPr>
              <a:t>vocation de protéger </a:t>
            </a:r>
            <a:r>
              <a:rPr lang="fr-FR" dirty="0">
                <a:sym typeface="Wingdings" panose="05000000000000000000" pitchFamily="2" charset="2"/>
              </a:rPr>
              <a:t>les individus les plus fragilisés, susceptibles d’être victimes de ces formes de discriminations.</a:t>
            </a:r>
            <a:endParaRPr lang="fr-FR" dirty="0"/>
          </a:p>
        </p:txBody>
      </p:sp>
      <p:sp>
        <p:nvSpPr>
          <p:cNvPr id="5" name="Rectangle 4"/>
          <p:cNvSpPr/>
          <p:nvPr/>
        </p:nvSpPr>
        <p:spPr>
          <a:xfrm>
            <a:off x="52446" y="4941168"/>
            <a:ext cx="8840034" cy="1231106"/>
          </a:xfrm>
          <a:prstGeom prst="rect">
            <a:avLst/>
          </a:prstGeom>
        </p:spPr>
        <p:txBody>
          <a:bodyPr wrap="square">
            <a:spAutoFit/>
          </a:bodyPr>
          <a:lstStyle/>
          <a:p>
            <a:pPr marL="285750" indent="-285750">
              <a:buFont typeface="Courier New" panose="02070309020205020404" pitchFamily="49" charset="0"/>
              <a:buChar char="o"/>
            </a:pPr>
            <a:r>
              <a:rPr lang="fr-FR" sz="2000" b="1" dirty="0">
                <a:solidFill>
                  <a:srgbClr val="FFFF00"/>
                </a:solidFill>
              </a:rPr>
              <a:t>le droit des enfants</a:t>
            </a:r>
            <a:r>
              <a:rPr lang="fr-FR" sz="2000" dirty="0">
                <a:solidFill>
                  <a:srgbClr val="FFFF00"/>
                </a:solidFill>
              </a:rPr>
              <a:t> </a:t>
            </a:r>
            <a:r>
              <a:rPr lang="fr-FR" dirty="0"/>
              <a:t>à être protégés contre toutes les formes d’exploitation et de violence</a:t>
            </a:r>
          </a:p>
          <a:p>
            <a:r>
              <a:rPr lang="fr-FR" dirty="0"/>
              <a:t>Ce droit est reconnu depuis 1989 par la </a:t>
            </a:r>
            <a:r>
              <a:rPr lang="fr-FR" i="1" dirty="0"/>
              <a:t>Convention internationale de droits de l’enfant</a:t>
            </a:r>
            <a:r>
              <a:rPr lang="fr-FR" dirty="0"/>
              <a:t>, rédigée sous l’égide de l’ONU.</a:t>
            </a:r>
          </a:p>
        </p:txBody>
      </p:sp>
    </p:spTree>
    <p:extLst>
      <p:ext uri="{BB962C8B-B14F-4D97-AF65-F5344CB8AC3E}">
        <p14:creationId xmlns:p14="http://schemas.microsoft.com/office/powerpoint/2010/main" val="59788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7242048" cy="732696"/>
          </a:xfrm>
        </p:spPr>
        <p:txBody>
          <a:bodyPr/>
          <a:lstStyle/>
          <a:p>
            <a:r>
              <a:rPr lang="fr-FR" dirty="0"/>
              <a:t>Que dit la loi</a:t>
            </a:r>
          </a:p>
        </p:txBody>
      </p:sp>
      <p:sp>
        <p:nvSpPr>
          <p:cNvPr id="4" name="Rectangle 3"/>
          <p:cNvSpPr/>
          <p:nvPr/>
        </p:nvSpPr>
        <p:spPr>
          <a:xfrm>
            <a:off x="122187" y="1059298"/>
            <a:ext cx="8768025" cy="2616101"/>
          </a:xfrm>
          <a:prstGeom prst="rect">
            <a:avLst/>
          </a:prstGeom>
        </p:spPr>
        <p:txBody>
          <a:bodyPr wrap="square">
            <a:spAutoFit/>
          </a:bodyPr>
          <a:lstStyle/>
          <a:p>
            <a:pPr marL="285750" indent="-285750">
              <a:buFont typeface="Courier New" panose="02070309020205020404" pitchFamily="49" charset="0"/>
              <a:buChar char="o"/>
            </a:pPr>
            <a:r>
              <a:rPr lang="fr-FR" sz="2000" b="1" dirty="0">
                <a:solidFill>
                  <a:srgbClr val="FFFF00"/>
                </a:solidFill>
              </a:rPr>
              <a:t>Violences sexuelles </a:t>
            </a:r>
            <a:r>
              <a:rPr lang="fr-FR" dirty="0"/>
              <a:t>• constituent des délits.  </a:t>
            </a:r>
            <a:r>
              <a:rPr lang="fr-FR" b="1" dirty="0">
                <a:solidFill>
                  <a:srgbClr val="FFFF00"/>
                </a:solidFill>
              </a:rPr>
              <a:t>Le viol </a:t>
            </a:r>
            <a:r>
              <a:rPr lang="fr-FR" dirty="0"/>
              <a:t>constitue quant à lui un </a:t>
            </a:r>
            <a:r>
              <a:rPr lang="fr-FR" b="1" dirty="0"/>
              <a:t>crime! </a:t>
            </a:r>
            <a:r>
              <a:rPr lang="fr-FR" dirty="0"/>
              <a:t>(article 222-23 du Code Pénal); </a:t>
            </a:r>
          </a:p>
          <a:p>
            <a:r>
              <a:rPr lang="fr-FR" dirty="0"/>
              <a:t>Elles concernent les agressions sexuelles, imposées par la </a:t>
            </a:r>
            <a:r>
              <a:rPr lang="fr-FR" b="1" dirty="0"/>
              <a:t>force</a:t>
            </a:r>
            <a:r>
              <a:rPr lang="fr-FR" dirty="0"/>
              <a:t>, la </a:t>
            </a:r>
            <a:r>
              <a:rPr lang="fr-FR" b="1" dirty="0"/>
              <a:t>menace,</a:t>
            </a:r>
            <a:r>
              <a:rPr lang="fr-FR" dirty="0"/>
              <a:t> la </a:t>
            </a:r>
            <a:r>
              <a:rPr lang="fr-FR" b="1" dirty="0"/>
              <a:t>contrainte</a:t>
            </a:r>
            <a:r>
              <a:rPr lang="fr-FR" dirty="0"/>
              <a:t>, la </a:t>
            </a:r>
            <a:r>
              <a:rPr lang="fr-FR" b="1" dirty="0"/>
              <a:t>surprise </a:t>
            </a:r>
            <a:r>
              <a:rPr lang="fr-FR" dirty="0"/>
              <a:t>(article 222- 27). </a:t>
            </a:r>
          </a:p>
          <a:p>
            <a:r>
              <a:rPr lang="fr-FR" dirty="0"/>
              <a:t>C’est aussi le cas de l’exhibition sexuelle imposée à la vue d’autrui.</a:t>
            </a:r>
          </a:p>
          <a:p>
            <a:pPr marL="742950" lvl="1" indent="-285750">
              <a:buFont typeface="Courier New" panose="02070309020205020404" pitchFamily="49" charset="0"/>
              <a:buChar char="o"/>
            </a:pPr>
            <a:r>
              <a:rPr lang="fr-FR" b="1" dirty="0">
                <a:solidFill>
                  <a:srgbClr val="FFFF00"/>
                </a:solidFill>
              </a:rPr>
              <a:t>Notion de consentement : </a:t>
            </a:r>
            <a:r>
              <a:rPr lang="fr-FR" dirty="0"/>
              <a:t>« résultat de la </a:t>
            </a:r>
            <a:r>
              <a:rPr lang="fr-FR" b="1" dirty="0"/>
              <a:t>volonté libre </a:t>
            </a:r>
            <a:r>
              <a:rPr lang="fr-FR" dirty="0"/>
              <a:t>de la personne considérée </a:t>
            </a:r>
            <a:r>
              <a:rPr lang="fr-FR" b="1" dirty="0"/>
              <a:t>dans un contexte des circonstances environnantes </a:t>
            </a:r>
            <a:r>
              <a:rPr lang="fr-FR" dirty="0"/>
              <a:t>doit donc être recherchée » (1</a:t>
            </a:r>
            <a:r>
              <a:rPr lang="fr-FR" baseline="30000" dirty="0"/>
              <a:t>er</a:t>
            </a:r>
            <a:r>
              <a:rPr lang="fr-FR" dirty="0"/>
              <a:t> </a:t>
            </a:r>
            <a:r>
              <a:rPr lang="fr-FR" dirty="0" err="1"/>
              <a:t>alinea</a:t>
            </a:r>
            <a:r>
              <a:rPr lang="fr-FR" dirty="0"/>
              <a:t> de l’art 22-22 du code pénal, proposition loi n° 2170 déposée </a:t>
            </a:r>
            <a:r>
              <a:rPr lang="fr-FR" u="sng" dirty="0"/>
              <a:t>le mardi 13 février 2024</a:t>
            </a:r>
            <a:r>
              <a:rPr lang="fr-FR" dirty="0"/>
              <a:t>).</a:t>
            </a:r>
          </a:p>
        </p:txBody>
      </p:sp>
      <p:sp>
        <p:nvSpPr>
          <p:cNvPr id="6" name="Rectangle 5"/>
          <p:cNvSpPr/>
          <p:nvPr/>
        </p:nvSpPr>
        <p:spPr>
          <a:xfrm>
            <a:off x="27642" y="3749977"/>
            <a:ext cx="8862569" cy="954107"/>
          </a:xfrm>
          <a:prstGeom prst="rect">
            <a:avLst/>
          </a:prstGeom>
        </p:spPr>
        <p:txBody>
          <a:bodyPr wrap="square">
            <a:spAutoFit/>
          </a:bodyPr>
          <a:lstStyle/>
          <a:p>
            <a:pPr marL="285750" indent="-285750">
              <a:buFont typeface="Courier New" panose="02070309020205020404" pitchFamily="49" charset="0"/>
              <a:buChar char="o"/>
            </a:pPr>
            <a:r>
              <a:rPr lang="fr-FR" sz="2000" b="1" dirty="0">
                <a:solidFill>
                  <a:srgbClr val="FFFF00"/>
                </a:solidFill>
              </a:rPr>
              <a:t>Harcèlement sexuel </a:t>
            </a:r>
            <a:r>
              <a:rPr lang="fr-FR" dirty="0"/>
              <a:t>• le fait de harceler autrui dans le but d’obtenir des faveurs de nature sexuelle, et plus largement caractérisé par l’enchaînement d’agissements hostiles et à connotation sexuelle (articles 222-32 et 222-33).</a:t>
            </a:r>
          </a:p>
        </p:txBody>
      </p:sp>
      <p:sp>
        <p:nvSpPr>
          <p:cNvPr id="3" name="Rectangle 2"/>
          <p:cNvSpPr/>
          <p:nvPr/>
        </p:nvSpPr>
        <p:spPr>
          <a:xfrm>
            <a:off x="133672" y="4921539"/>
            <a:ext cx="8555968" cy="1754326"/>
          </a:xfrm>
          <a:prstGeom prst="rect">
            <a:avLst/>
          </a:prstGeom>
        </p:spPr>
        <p:txBody>
          <a:bodyPr wrap="square">
            <a:spAutoFit/>
          </a:bodyPr>
          <a:lstStyle/>
          <a:p>
            <a:pPr marL="285750" indent="-285750">
              <a:buFont typeface="Courier New" panose="02070309020205020404" pitchFamily="49" charset="0"/>
              <a:buChar char="o"/>
            </a:pPr>
            <a:r>
              <a:rPr lang="fr-FR" dirty="0">
                <a:solidFill>
                  <a:srgbClr val="FFFF00"/>
                </a:solidFill>
              </a:rPr>
              <a:t>Le </a:t>
            </a:r>
            <a:r>
              <a:rPr lang="fr-FR" b="1" dirty="0">
                <a:solidFill>
                  <a:srgbClr val="FFFF00"/>
                </a:solidFill>
              </a:rPr>
              <a:t>happy </a:t>
            </a:r>
            <a:r>
              <a:rPr lang="fr-FR" b="1" dirty="0" err="1">
                <a:solidFill>
                  <a:srgbClr val="FFFF00"/>
                </a:solidFill>
              </a:rPr>
              <a:t>slapping</a:t>
            </a:r>
            <a:r>
              <a:rPr lang="fr-FR" dirty="0">
                <a:solidFill>
                  <a:srgbClr val="FFFF00"/>
                </a:solidFill>
              </a:rPr>
              <a:t> </a:t>
            </a:r>
            <a:r>
              <a:rPr lang="fr-FR" dirty="0"/>
              <a:t>ou </a:t>
            </a:r>
            <a:r>
              <a:rPr lang="fr-FR" b="1" dirty="0" err="1">
                <a:solidFill>
                  <a:srgbClr val="FFFF00"/>
                </a:solidFill>
              </a:rPr>
              <a:t>vidéolynchage</a:t>
            </a:r>
            <a:r>
              <a:rPr lang="fr-FR" dirty="0"/>
              <a:t> ou </a:t>
            </a:r>
            <a:r>
              <a:rPr lang="fr-FR" b="1" dirty="0" err="1"/>
              <a:t>vidéoagression</a:t>
            </a:r>
            <a:r>
              <a:rPr lang="fr-FR" b="1" dirty="0"/>
              <a:t> </a:t>
            </a:r>
            <a:r>
              <a:rPr lang="fr-FR" dirty="0"/>
              <a:t>• est une pratique consistant à filmer l’agression physique d'une personne à l'aide d'un téléphone portable. </a:t>
            </a:r>
          </a:p>
          <a:p>
            <a:r>
              <a:rPr lang="fr-FR" dirty="0"/>
              <a:t>     Le terme s'applique à des gestes d'intensité variable, de la simple vexation aux </a:t>
            </a:r>
          </a:p>
          <a:p>
            <a:r>
              <a:rPr lang="fr-FR" dirty="0"/>
              <a:t>     violences les plus graves, y compris les violences sexuelles.</a:t>
            </a:r>
          </a:p>
          <a:p>
            <a:r>
              <a:rPr lang="fr-FR" dirty="0"/>
              <a:t>     - réprimé par les articles  222-1 , 222-14-1, 222-23 et 222-33</a:t>
            </a:r>
            <a:r>
              <a:rPr lang="fr-FR" baseline="30000" dirty="0"/>
              <a:t> </a:t>
            </a:r>
            <a:r>
              <a:rPr lang="fr-FR" dirty="0"/>
              <a:t> du Code Pénal</a:t>
            </a:r>
          </a:p>
        </p:txBody>
      </p:sp>
    </p:spTree>
    <p:extLst>
      <p:ext uri="{BB962C8B-B14F-4D97-AF65-F5344CB8AC3E}">
        <p14:creationId xmlns:p14="http://schemas.microsoft.com/office/powerpoint/2010/main" val="392214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242048" cy="588680"/>
          </a:xfrm>
        </p:spPr>
        <p:txBody>
          <a:bodyPr/>
          <a:lstStyle/>
          <a:p>
            <a:r>
              <a:rPr lang="fr-FR" dirty="0"/>
              <a:t>Non c’est non!</a:t>
            </a:r>
          </a:p>
        </p:txBody>
      </p:sp>
      <p:pic>
        <p:nvPicPr>
          <p:cNvPr id="4099" name="Picture 3" descr="E:\Mes dossiers\Documents T\AC 2017-19\PVS\Egalité fille garçon\bloqué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7690" y="131832"/>
            <a:ext cx="2748731" cy="19944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Mes dossiers\Documents T\AC 2017-19\PVS\Egalité fille garçon\forc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996" y="2501579"/>
            <a:ext cx="2272319" cy="229752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Mes dossiers\Documents T\AC 2017-19\PVS\Egalité fille garçon\Non c n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159" y="3451713"/>
            <a:ext cx="2964837" cy="209807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Mes dossiers\Documents T\AC 2017-19\PVS\Egalité fille garçon\photo volé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743" y="1091808"/>
            <a:ext cx="3289452" cy="23302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718" y="4528046"/>
            <a:ext cx="2697692" cy="1909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 4">
            <a:extLst>
              <a:ext uri="{FF2B5EF4-FFF2-40B4-BE49-F238E27FC236}">
                <a16:creationId xmlns:a16="http://schemas.microsoft.com/office/drawing/2014/main" id="{B6DFD97C-12AE-7C47-8152-16E0375EC3DD}"/>
              </a:ext>
            </a:extLst>
          </p:cNvPr>
          <p:cNvPicPr>
            <a:picLocks noChangeAspect="1"/>
          </p:cNvPicPr>
          <p:nvPr/>
        </p:nvPicPr>
        <p:blipFill>
          <a:blip r:embed="rId7"/>
          <a:stretch>
            <a:fillRect/>
          </a:stretch>
        </p:blipFill>
        <p:spPr>
          <a:xfrm>
            <a:off x="6112851" y="4854760"/>
            <a:ext cx="2272319" cy="1683200"/>
          </a:xfrm>
          <a:prstGeom prst="rect">
            <a:avLst/>
          </a:prstGeom>
        </p:spPr>
      </p:pic>
      <p:sp>
        <p:nvSpPr>
          <p:cNvPr id="7" name="ZoneTexte 6">
            <a:extLst>
              <a:ext uri="{FF2B5EF4-FFF2-40B4-BE49-F238E27FC236}">
                <a16:creationId xmlns:a16="http://schemas.microsoft.com/office/drawing/2014/main" id="{C8A66CFB-87B4-C540-EDA6-65BE8610CF08}"/>
              </a:ext>
            </a:extLst>
          </p:cNvPr>
          <p:cNvSpPr txBox="1"/>
          <p:nvPr/>
        </p:nvSpPr>
        <p:spPr>
          <a:xfrm>
            <a:off x="457200" y="3398881"/>
            <a:ext cx="4660490" cy="369332"/>
          </a:xfrm>
          <a:prstGeom prst="rect">
            <a:avLst/>
          </a:prstGeom>
          <a:noFill/>
        </p:spPr>
        <p:txBody>
          <a:bodyPr wrap="square">
            <a:spAutoFit/>
          </a:bodyPr>
          <a:lstStyle/>
          <a:p>
            <a:r>
              <a:rPr lang="fr-FR" dirty="0"/>
              <a:t>Rumeurs interdites !</a:t>
            </a:r>
          </a:p>
        </p:txBody>
      </p:sp>
      <p:sp>
        <p:nvSpPr>
          <p:cNvPr id="8" name="ZoneTexte 7">
            <a:extLst>
              <a:ext uri="{FF2B5EF4-FFF2-40B4-BE49-F238E27FC236}">
                <a16:creationId xmlns:a16="http://schemas.microsoft.com/office/drawing/2014/main" id="{FBCCAD92-545F-784B-03A6-7E7BD41FF51C}"/>
              </a:ext>
            </a:extLst>
          </p:cNvPr>
          <p:cNvSpPr txBox="1"/>
          <p:nvPr/>
        </p:nvSpPr>
        <p:spPr>
          <a:xfrm>
            <a:off x="5004048" y="2135904"/>
            <a:ext cx="4660490" cy="369332"/>
          </a:xfrm>
          <a:prstGeom prst="rect">
            <a:avLst/>
          </a:prstGeom>
          <a:noFill/>
        </p:spPr>
        <p:txBody>
          <a:bodyPr wrap="square">
            <a:spAutoFit/>
          </a:bodyPr>
          <a:lstStyle/>
          <a:p>
            <a:r>
              <a:rPr lang="fr-FR" dirty="0"/>
              <a:t>Insister n’est pas draguer!</a:t>
            </a:r>
          </a:p>
        </p:txBody>
      </p:sp>
      <p:sp>
        <p:nvSpPr>
          <p:cNvPr id="9" name="ZoneTexte 8">
            <a:extLst>
              <a:ext uri="{FF2B5EF4-FFF2-40B4-BE49-F238E27FC236}">
                <a16:creationId xmlns:a16="http://schemas.microsoft.com/office/drawing/2014/main" id="{9CEF55EB-BCF0-0538-2179-D3A1A093F732}"/>
              </a:ext>
            </a:extLst>
          </p:cNvPr>
          <p:cNvSpPr txBox="1"/>
          <p:nvPr/>
        </p:nvSpPr>
        <p:spPr>
          <a:xfrm>
            <a:off x="3053608" y="5872679"/>
            <a:ext cx="5535942" cy="369332"/>
          </a:xfrm>
          <a:prstGeom prst="rect">
            <a:avLst/>
          </a:prstGeom>
          <a:noFill/>
        </p:spPr>
        <p:txBody>
          <a:bodyPr wrap="square">
            <a:spAutoFit/>
          </a:bodyPr>
          <a:lstStyle/>
          <a:p>
            <a:r>
              <a:rPr lang="fr-FR" dirty="0"/>
              <a:t>C’est du harcèlement de rue!</a:t>
            </a:r>
          </a:p>
        </p:txBody>
      </p:sp>
      <p:sp>
        <p:nvSpPr>
          <p:cNvPr id="10" name="ZoneTexte 9">
            <a:extLst>
              <a:ext uri="{FF2B5EF4-FFF2-40B4-BE49-F238E27FC236}">
                <a16:creationId xmlns:a16="http://schemas.microsoft.com/office/drawing/2014/main" id="{3714A50E-6523-5141-D043-9571E539EFB6}"/>
              </a:ext>
            </a:extLst>
          </p:cNvPr>
          <p:cNvSpPr txBox="1"/>
          <p:nvPr/>
        </p:nvSpPr>
        <p:spPr>
          <a:xfrm>
            <a:off x="251520" y="6408951"/>
            <a:ext cx="4660490" cy="369332"/>
          </a:xfrm>
          <a:prstGeom prst="rect">
            <a:avLst/>
          </a:prstGeom>
          <a:noFill/>
        </p:spPr>
        <p:txBody>
          <a:bodyPr wrap="square">
            <a:spAutoFit/>
          </a:bodyPr>
          <a:lstStyle/>
          <a:p>
            <a:r>
              <a:rPr lang="fr-FR" dirty="0"/>
              <a:t>Siffler non plus !</a:t>
            </a:r>
          </a:p>
        </p:txBody>
      </p:sp>
    </p:spTree>
    <p:extLst>
      <p:ext uri="{BB962C8B-B14F-4D97-AF65-F5344CB8AC3E}">
        <p14:creationId xmlns:p14="http://schemas.microsoft.com/office/powerpoint/2010/main" val="324258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fade">
                                      <p:cBhvr>
                                        <p:cTn id="7" dur="500"/>
                                        <p:tgtEl>
                                          <p:spTgt spid="4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fade">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5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02"/>
                                        </p:tgtEl>
                                        <p:attrNameLst>
                                          <p:attrName>style.visibility</p:attrName>
                                        </p:attrNameLst>
                                      </p:cBhvr>
                                      <p:to>
                                        <p:strVal val="visible"/>
                                      </p:to>
                                    </p:set>
                                    <p:animEffect transition="in" filter="fade">
                                      <p:cBhvr>
                                        <p:cTn id="52"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71317"/>
            <a:ext cx="7794411" cy="826615"/>
          </a:xfrm>
        </p:spPr>
        <p:txBody>
          <a:bodyPr>
            <a:normAutofit fontScale="90000"/>
          </a:bodyPr>
          <a:lstStyle/>
          <a:p>
            <a:r>
              <a:rPr lang="fr-FR" dirty="0"/>
              <a:t>Alors en vérité qu’est-ce ça donne?</a:t>
            </a:r>
          </a:p>
        </p:txBody>
      </p:sp>
      <p:sp>
        <p:nvSpPr>
          <p:cNvPr id="6" name="ZoneTexte 5"/>
          <p:cNvSpPr txBox="1"/>
          <p:nvPr/>
        </p:nvSpPr>
        <p:spPr>
          <a:xfrm>
            <a:off x="549771" y="1744485"/>
            <a:ext cx="1116124" cy="369332"/>
          </a:xfrm>
          <a:prstGeom prst="rect">
            <a:avLst/>
          </a:prstGeom>
          <a:noFill/>
          <a:ln w="12700">
            <a:solidFill>
              <a:schemeClr val="tx1"/>
            </a:solidFill>
          </a:ln>
        </p:spPr>
        <p:txBody>
          <a:bodyPr wrap="square" rtlCol="0">
            <a:spAutoFit/>
          </a:bodyPr>
          <a:lstStyle/>
          <a:p>
            <a:r>
              <a:rPr lang="fr-FR" dirty="0"/>
              <a:t>A l’Ecole</a:t>
            </a:r>
          </a:p>
        </p:txBody>
      </p:sp>
      <p:pic>
        <p:nvPicPr>
          <p:cNvPr id="7" name="Image 6">
            <a:extLst>
              <a:ext uri="{FF2B5EF4-FFF2-40B4-BE49-F238E27FC236}">
                <a16:creationId xmlns:a16="http://schemas.microsoft.com/office/drawing/2014/main" id="{3DC11D60-3857-BA27-0463-65DED52591EC}"/>
              </a:ext>
            </a:extLst>
          </p:cNvPr>
          <p:cNvPicPr>
            <a:picLocks noChangeAspect="1"/>
          </p:cNvPicPr>
          <p:nvPr/>
        </p:nvPicPr>
        <p:blipFill>
          <a:blip r:embed="rId2"/>
          <a:stretch>
            <a:fillRect/>
          </a:stretch>
        </p:blipFill>
        <p:spPr>
          <a:xfrm>
            <a:off x="1665895" y="2729970"/>
            <a:ext cx="4496427" cy="2686425"/>
          </a:xfrm>
          <a:prstGeom prst="rect">
            <a:avLst/>
          </a:prstGeom>
        </p:spPr>
      </p:pic>
      <p:sp>
        <p:nvSpPr>
          <p:cNvPr id="10" name="Ellipse 9"/>
          <p:cNvSpPr/>
          <p:nvPr/>
        </p:nvSpPr>
        <p:spPr>
          <a:xfrm rot="16200000">
            <a:off x="2646460" y="4004117"/>
            <a:ext cx="970760" cy="57795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21B54E97-36AF-DFA0-70FF-106887611B41}"/>
              </a:ext>
            </a:extLst>
          </p:cNvPr>
          <p:cNvSpPr/>
          <p:nvPr/>
        </p:nvSpPr>
        <p:spPr>
          <a:xfrm rot="16200000">
            <a:off x="4352088" y="3972948"/>
            <a:ext cx="439823" cy="50405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3F9714C6-CEF1-C9C2-4360-EF8785DD0987}"/>
              </a:ext>
            </a:extLst>
          </p:cNvPr>
          <p:cNvSpPr txBox="1"/>
          <p:nvPr/>
        </p:nvSpPr>
        <p:spPr>
          <a:xfrm>
            <a:off x="528736" y="722838"/>
            <a:ext cx="7794411" cy="954107"/>
          </a:xfrm>
          <a:prstGeom prst="rect">
            <a:avLst/>
          </a:prstGeom>
          <a:noFill/>
        </p:spPr>
        <p:txBody>
          <a:bodyPr wrap="square">
            <a:spAutoFit/>
          </a:bodyPr>
          <a:lstStyle/>
          <a:p>
            <a:r>
              <a:rPr lang="fr-FR" sz="2800" b="1" dirty="0">
                <a:solidFill>
                  <a:srgbClr val="FFFF00"/>
                </a:solidFill>
              </a:rPr>
              <a:t>3- </a:t>
            </a:r>
            <a:r>
              <a:rPr lang="fr-FR" sz="2800" b="1" u="sng" cap="small" dirty="0">
                <a:solidFill>
                  <a:srgbClr val="FFFF00"/>
                </a:solidFill>
              </a:rPr>
              <a:t>Comment ces différences influencent notre destin?</a:t>
            </a:r>
          </a:p>
        </p:txBody>
      </p:sp>
      <p:sp>
        <p:nvSpPr>
          <p:cNvPr id="12" name="Ellipse 11">
            <a:extLst>
              <a:ext uri="{FF2B5EF4-FFF2-40B4-BE49-F238E27FC236}">
                <a16:creationId xmlns:a16="http://schemas.microsoft.com/office/drawing/2014/main" id="{71351C4E-013D-2E88-C413-7BDB1DB6BFA3}"/>
              </a:ext>
            </a:extLst>
          </p:cNvPr>
          <p:cNvSpPr/>
          <p:nvPr/>
        </p:nvSpPr>
        <p:spPr>
          <a:xfrm rot="16200000">
            <a:off x="3401279" y="5043504"/>
            <a:ext cx="439823" cy="504055"/>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C5D70F70-4D54-9D86-1FD1-BB3CBCDD7416}"/>
              </a:ext>
            </a:extLst>
          </p:cNvPr>
          <p:cNvSpPr txBox="1"/>
          <p:nvPr/>
        </p:nvSpPr>
        <p:spPr>
          <a:xfrm>
            <a:off x="1698864" y="6032548"/>
            <a:ext cx="5321407" cy="276999"/>
          </a:xfrm>
          <a:prstGeom prst="rect">
            <a:avLst/>
          </a:prstGeom>
          <a:noFill/>
        </p:spPr>
        <p:txBody>
          <a:bodyPr wrap="square">
            <a:spAutoFit/>
          </a:bodyPr>
          <a:lstStyle/>
          <a:p>
            <a:r>
              <a:rPr lang="fr-FR" sz="1200" dirty="0"/>
              <a:t>INSEE: Institut National de Statistiques et d’Etudes Economiques</a:t>
            </a:r>
          </a:p>
        </p:txBody>
      </p:sp>
    </p:spTree>
    <p:extLst>
      <p:ext uri="{BB962C8B-B14F-4D97-AF65-F5344CB8AC3E}">
        <p14:creationId xmlns:p14="http://schemas.microsoft.com/office/powerpoint/2010/main" val="127957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7242048" cy="631625"/>
          </a:xfrm>
        </p:spPr>
        <p:txBody>
          <a:bodyPr>
            <a:normAutofit/>
          </a:bodyPr>
          <a:lstStyle/>
          <a:p>
            <a:r>
              <a:rPr lang="fr-FR" dirty="0"/>
              <a:t>Des discriminations persistent</a:t>
            </a:r>
          </a:p>
        </p:txBody>
      </p:sp>
      <p:sp>
        <p:nvSpPr>
          <p:cNvPr id="3" name="ZoneTexte 2"/>
          <p:cNvSpPr txBox="1"/>
          <p:nvPr/>
        </p:nvSpPr>
        <p:spPr>
          <a:xfrm>
            <a:off x="395537" y="871312"/>
            <a:ext cx="2588838" cy="369332"/>
          </a:xfrm>
          <a:prstGeom prst="rect">
            <a:avLst/>
          </a:prstGeom>
          <a:noFill/>
          <a:ln w="3175">
            <a:solidFill>
              <a:schemeClr val="tx1"/>
            </a:solidFill>
          </a:ln>
        </p:spPr>
        <p:txBody>
          <a:bodyPr wrap="square" rtlCol="0">
            <a:spAutoFit/>
          </a:bodyPr>
          <a:lstStyle/>
          <a:p>
            <a:r>
              <a:rPr lang="fr-FR" b="1" dirty="0"/>
              <a:t>la poursuite d’études</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004" y="3984739"/>
            <a:ext cx="3903095" cy="2310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940438"/>
            <a:ext cx="3384376" cy="2447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llipse 9"/>
          <p:cNvSpPr/>
          <p:nvPr/>
        </p:nvSpPr>
        <p:spPr>
          <a:xfrm>
            <a:off x="2264295" y="5168957"/>
            <a:ext cx="720080" cy="36004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6372200" y="4780076"/>
            <a:ext cx="720080" cy="36004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6" name="Image 5">
            <a:extLst>
              <a:ext uri="{FF2B5EF4-FFF2-40B4-BE49-F238E27FC236}">
                <a16:creationId xmlns:a16="http://schemas.microsoft.com/office/drawing/2014/main" id="{6AAFA8B8-4113-80E8-258E-8ABECC996506}"/>
              </a:ext>
            </a:extLst>
          </p:cNvPr>
          <p:cNvPicPr>
            <a:picLocks noChangeAspect="1"/>
          </p:cNvPicPr>
          <p:nvPr/>
        </p:nvPicPr>
        <p:blipFill>
          <a:blip r:embed="rId4"/>
          <a:stretch>
            <a:fillRect/>
          </a:stretch>
        </p:blipFill>
        <p:spPr>
          <a:xfrm>
            <a:off x="1155680" y="1355728"/>
            <a:ext cx="5721760" cy="2338821"/>
          </a:xfrm>
          <a:prstGeom prst="rect">
            <a:avLst/>
          </a:prstGeom>
        </p:spPr>
      </p:pic>
      <p:sp>
        <p:nvSpPr>
          <p:cNvPr id="8" name="ZoneTexte 7">
            <a:extLst>
              <a:ext uri="{FF2B5EF4-FFF2-40B4-BE49-F238E27FC236}">
                <a16:creationId xmlns:a16="http://schemas.microsoft.com/office/drawing/2014/main" id="{0CD4F16D-39F1-BB9E-D63A-FF1473A40ACA}"/>
              </a:ext>
            </a:extLst>
          </p:cNvPr>
          <p:cNvSpPr txBox="1"/>
          <p:nvPr/>
        </p:nvSpPr>
        <p:spPr>
          <a:xfrm>
            <a:off x="395536" y="3678828"/>
            <a:ext cx="8424936" cy="261610"/>
          </a:xfrm>
          <a:prstGeom prst="rect">
            <a:avLst/>
          </a:prstGeom>
          <a:noFill/>
        </p:spPr>
        <p:txBody>
          <a:bodyPr wrap="square">
            <a:spAutoFit/>
          </a:bodyPr>
          <a:lstStyle/>
          <a:p>
            <a:r>
              <a:rPr lang="fr-FR" sz="1100" dirty="0"/>
              <a:t>Sources : </a:t>
            </a:r>
            <a:r>
              <a:rPr lang="fr-FR" sz="1100" dirty="0">
                <a:hlinkClick r:id="rId5"/>
              </a:rPr>
              <a:t>https://publication.enseignementsup-recherche.gouv.fr/eesr/FR/T173/la_parite_dans_l_enseignement_superieur/</a:t>
            </a:r>
            <a:endParaRPr lang="fr-FR" sz="1100" dirty="0"/>
          </a:p>
        </p:txBody>
      </p:sp>
      <p:sp>
        <p:nvSpPr>
          <p:cNvPr id="12" name="ZoneTexte 11">
            <a:extLst>
              <a:ext uri="{FF2B5EF4-FFF2-40B4-BE49-F238E27FC236}">
                <a16:creationId xmlns:a16="http://schemas.microsoft.com/office/drawing/2014/main" id="{B4E27EEF-5793-C2E2-A9EE-FAD15EFC128B}"/>
              </a:ext>
            </a:extLst>
          </p:cNvPr>
          <p:cNvSpPr txBox="1"/>
          <p:nvPr/>
        </p:nvSpPr>
        <p:spPr>
          <a:xfrm>
            <a:off x="251520" y="6339795"/>
            <a:ext cx="9073008" cy="523220"/>
          </a:xfrm>
          <a:prstGeom prst="rect">
            <a:avLst/>
          </a:prstGeom>
          <a:noFill/>
        </p:spPr>
        <p:txBody>
          <a:bodyPr wrap="square">
            <a:spAutoFit/>
          </a:bodyPr>
          <a:lstStyle/>
          <a:p>
            <a:r>
              <a:rPr lang="fr-FR" sz="1400" dirty="0"/>
              <a:t>Sources 2017 inchangées selon une  publication de l’UNESCO en 2024 : 771 millions de jeunes adultes dont 2/3 seraient des femmes</a:t>
            </a:r>
          </a:p>
        </p:txBody>
      </p:sp>
    </p:spTree>
    <p:extLst>
      <p:ext uri="{BB962C8B-B14F-4D97-AF65-F5344CB8AC3E}">
        <p14:creationId xmlns:p14="http://schemas.microsoft.com/office/powerpoint/2010/main" val="158842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p:cTn id="18" dur="1000" fill="hold"/>
                                        <p:tgtEl>
                                          <p:spTgt spid="2054"/>
                                        </p:tgtEl>
                                        <p:attrNameLst>
                                          <p:attrName>ppt_w</p:attrName>
                                        </p:attrNameLst>
                                      </p:cBhvr>
                                      <p:tavLst>
                                        <p:tav tm="0">
                                          <p:val>
                                            <p:fltVal val="0"/>
                                          </p:val>
                                        </p:tav>
                                        <p:tav tm="100000">
                                          <p:val>
                                            <p:strVal val="#ppt_w"/>
                                          </p:val>
                                        </p:tav>
                                      </p:tavLst>
                                    </p:anim>
                                    <p:anim calcmode="lin" valueType="num">
                                      <p:cBhvr>
                                        <p:cTn id="19" dur="1000" fill="hold"/>
                                        <p:tgtEl>
                                          <p:spTgt spid="2054"/>
                                        </p:tgtEl>
                                        <p:attrNameLst>
                                          <p:attrName>ppt_h</p:attrName>
                                        </p:attrNameLst>
                                      </p:cBhvr>
                                      <p:tavLst>
                                        <p:tav tm="0">
                                          <p:val>
                                            <p:fltVal val="0"/>
                                          </p:val>
                                        </p:tav>
                                        <p:tav tm="100000">
                                          <p:val>
                                            <p:strVal val="#ppt_h"/>
                                          </p:val>
                                        </p:tav>
                                      </p:tavLst>
                                    </p:anim>
                                    <p:animEffect transition="in" filter="fade">
                                      <p:cBhvr>
                                        <p:cTn id="20" dur="1000"/>
                                        <p:tgtEl>
                                          <p:spTgt spid="205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 calcmode="lin" valueType="num">
                                      <p:cBhvr>
                                        <p:cTn id="34" dur="1000" fill="hold"/>
                                        <p:tgtEl>
                                          <p:spTgt spid="2052"/>
                                        </p:tgtEl>
                                        <p:attrNameLst>
                                          <p:attrName>ppt_w</p:attrName>
                                        </p:attrNameLst>
                                      </p:cBhvr>
                                      <p:tavLst>
                                        <p:tav tm="0">
                                          <p:val>
                                            <p:fltVal val="0"/>
                                          </p:val>
                                        </p:tav>
                                        <p:tav tm="100000">
                                          <p:val>
                                            <p:strVal val="#ppt_w"/>
                                          </p:val>
                                        </p:tav>
                                      </p:tavLst>
                                    </p:anim>
                                    <p:anim calcmode="lin" valueType="num">
                                      <p:cBhvr>
                                        <p:cTn id="35" dur="1000" fill="hold"/>
                                        <p:tgtEl>
                                          <p:spTgt spid="2052"/>
                                        </p:tgtEl>
                                        <p:attrNameLst>
                                          <p:attrName>ppt_h</p:attrName>
                                        </p:attrNameLst>
                                      </p:cBhvr>
                                      <p:tavLst>
                                        <p:tav tm="0">
                                          <p:val>
                                            <p:fltVal val="0"/>
                                          </p:val>
                                        </p:tav>
                                        <p:tav tm="100000">
                                          <p:val>
                                            <p:strVal val="#ppt_h"/>
                                          </p:val>
                                        </p:tav>
                                      </p:tavLst>
                                    </p:anim>
                                    <p:animEffect transition="in" filter="fade">
                                      <p:cBhvr>
                                        <p:cTn id="36" dur="1000"/>
                                        <p:tgtEl>
                                          <p:spTgt spid="205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8"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288" y="260648"/>
            <a:ext cx="7242048" cy="804704"/>
          </a:xfrm>
        </p:spPr>
        <p:txBody>
          <a:bodyPr>
            <a:normAutofit/>
          </a:bodyPr>
          <a:lstStyle/>
          <a:p>
            <a:r>
              <a:rPr lang="fr-FR" dirty="0"/>
              <a:t>Le Principe d’égalité</a:t>
            </a:r>
          </a:p>
        </p:txBody>
      </p:sp>
      <p:sp>
        <p:nvSpPr>
          <p:cNvPr id="3" name="ZoneTexte 2"/>
          <p:cNvSpPr txBox="1"/>
          <p:nvPr/>
        </p:nvSpPr>
        <p:spPr>
          <a:xfrm>
            <a:off x="683568" y="1700808"/>
            <a:ext cx="6912768" cy="1477328"/>
          </a:xfrm>
          <a:prstGeom prst="rect">
            <a:avLst/>
          </a:prstGeom>
          <a:noFill/>
        </p:spPr>
        <p:txBody>
          <a:bodyPr wrap="square" rtlCol="0">
            <a:spAutoFit/>
          </a:bodyPr>
          <a:lstStyle/>
          <a:p>
            <a:r>
              <a:rPr lang="fr-FR" dirty="0"/>
              <a:t>«entre les femmes et les hommes constitue l’une des </a:t>
            </a:r>
            <a:r>
              <a:rPr lang="fr-FR" b="1" dirty="0"/>
              <a:t>valeurs fondamentales de la République française</a:t>
            </a:r>
            <a:r>
              <a:rPr lang="fr-FR" dirty="0"/>
              <a:t>. </a:t>
            </a:r>
          </a:p>
          <a:p>
            <a:endParaRPr lang="fr-FR" dirty="0"/>
          </a:p>
          <a:p>
            <a:endParaRPr lang="fr-FR" dirty="0"/>
          </a:p>
          <a:p>
            <a:endParaRPr lang="fr-FR" dirty="0"/>
          </a:p>
        </p:txBody>
      </p:sp>
      <p:sp>
        <p:nvSpPr>
          <p:cNvPr id="4" name="Rectangle 3"/>
          <p:cNvSpPr/>
          <p:nvPr/>
        </p:nvSpPr>
        <p:spPr>
          <a:xfrm>
            <a:off x="1187624" y="4005064"/>
            <a:ext cx="6120680" cy="1200329"/>
          </a:xfrm>
          <a:prstGeom prst="rect">
            <a:avLst/>
          </a:prstGeom>
        </p:spPr>
        <p:txBody>
          <a:bodyPr wrap="square">
            <a:spAutoFit/>
          </a:bodyPr>
          <a:lstStyle/>
          <a:p>
            <a:r>
              <a:rPr lang="fr-FR" i="1" dirty="0"/>
              <a:t>Si l’égalité entre les femmes et les hommes est en France acquise en droit, </a:t>
            </a:r>
          </a:p>
          <a:p>
            <a:r>
              <a:rPr lang="fr-FR" i="1" dirty="0"/>
              <a:t>il reste certains domaines où cette égalité de </a:t>
            </a:r>
            <a:r>
              <a:rPr lang="fr-FR" b="1" i="1" dirty="0"/>
              <a:t>droit n’est toujours pas concrétisée dans les faits</a:t>
            </a:r>
            <a:r>
              <a:rPr lang="fr-FR" i="1" dirty="0"/>
              <a:t>. </a:t>
            </a:r>
          </a:p>
        </p:txBody>
      </p:sp>
    </p:spTree>
    <p:extLst>
      <p:ext uri="{BB962C8B-B14F-4D97-AF65-F5344CB8AC3E}">
        <p14:creationId xmlns:p14="http://schemas.microsoft.com/office/powerpoint/2010/main" val="378893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7242048" cy="631625"/>
          </a:xfrm>
        </p:spPr>
        <p:txBody>
          <a:bodyPr>
            <a:normAutofit/>
          </a:bodyPr>
          <a:lstStyle/>
          <a:p>
            <a:r>
              <a:rPr lang="fr-FR" dirty="0"/>
              <a:t>Des discriminations persistent</a:t>
            </a:r>
          </a:p>
        </p:txBody>
      </p:sp>
      <p:sp>
        <p:nvSpPr>
          <p:cNvPr id="3" name="ZoneTexte 2"/>
          <p:cNvSpPr txBox="1"/>
          <p:nvPr/>
        </p:nvSpPr>
        <p:spPr>
          <a:xfrm>
            <a:off x="422190" y="1027381"/>
            <a:ext cx="2909322" cy="369332"/>
          </a:xfrm>
          <a:prstGeom prst="rect">
            <a:avLst/>
          </a:prstGeom>
          <a:noFill/>
          <a:ln w="6350">
            <a:solidFill>
              <a:schemeClr val="tx1"/>
            </a:solidFill>
          </a:ln>
        </p:spPr>
        <p:txBody>
          <a:bodyPr wrap="square" rtlCol="0">
            <a:spAutoFit/>
          </a:bodyPr>
          <a:lstStyle/>
          <a:p>
            <a:r>
              <a:rPr lang="fr-FR" b="1" dirty="0"/>
              <a:t>Le secteur professionnel</a:t>
            </a:r>
          </a:p>
        </p:txBody>
      </p:sp>
      <p:sp>
        <p:nvSpPr>
          <p:cNvPr id="12" name="ZoneTexte 11"/>
          <p:cNvSpPr txBox="1"/>
          <p:nvPr/>
        </p:nvSpPr>
        <p:spPr>
          <a:xfrm>
            <a:off x="395536" y="1504352"/>
            <a:ext cx="8568951" cy="923330"/>
          </a:xfrm>
          <a:prstGeom prst="rect">
            <a:avLst/>
          </a:prstGeom>
          <a:noFill/>
        </p:spPr>
        <p:txBody>
          <a:bodyPr wrap="square" rtlCol="0">
            <a:spAutoFit/>
          </a:bodyPr>
          <a:lstStyle/>
          <a:p>
            <a:r>
              <a:rPr lang="fr-FR" b="1" dirty="0">
                <a:solidFill>
                  <a:schemeClr val="bg1"/>
                </a:solidFill>
              </a:rPr>
              <a:t>Le salaire moyen d’une femme est inférieur de 14,9% à temps de travail identique</a:t>
            </a:r>
          </a:p>
          <a:p>
            <a:r>
              <a:rPr lang="fr-FR" b="1" dirty="0">
                <a:solidFill>
                  <a:schemeClr val="bg1"/>
                </a:solidFill>
              </a:rPr>
              <a:t>Contre 18,5% relevé en 2017</a:t>
            </a:r>
            <a:endParaRPr lang="fr-FR" b="1" dirty="0"/>
          </a:p>
        </p:txBody>
      </p:sp>
      <p:sp>
        <p:nvSpPr>
          <p:cNvPr id="13" name="ZoneTexte 12"/>
          <p:cNvSpPr txBox="1"/>
          <p:nvPr/>
        </p:nvSpPr>
        <p:spPr>
          <a:xfrm>
            <a:off x="422190" y="3071699"/>
            <a:ext cx="2688278" cy="369332"/>
          </a:xfrm>
          <a:prstGeom prst="rect">
            <a:avLst/>
          </a:prstGeom>
          <a:noFill/>
          <a:ln w="9525">
            <a:solidFill>
              <a:schemeClr val="tx1"/>
            </a:solidFill>
          </a:ln>
        </p:spPr>
        <p:txBody>
          <a:bodyPr wrap="square" rtlCol="0">
            <a:spAutoFit/>
          </a:bodyPr>
          <a:lstStyle/>
          <a:p>
            <a:r>
              <a:rPr lang="fr-FR" b="1" dirty="0"/>
              <a:t>Le secteur de l’Eduction</a:t>
            </a:r>
          </a:p>
        </p:txBody>
      </p:sp>
      <p:sp>
        <p:nvSpPr>
          <p:cNvPr id="14" name="ZoneTexte 13"/>
          <p:cNvSpPr txBox="1"/>
          <p:nvPr/>
        </p:nvSpPr>
        <p:spPr>
          <a:xfrm>
            <a:off x="359983" y="2381024"/>
            <a:ext cx="8640055" cy="369332"/>
          </a:xfrm>
          <a:prstGeom prst="rect">
            <a:avLst/>
          </a:prstGeom>
          <a:noFill/>
        </p:spPr>
        <p:txBody>
          <a:bodyPr wrap="square" rtlCol="0">
            <a:spAutoFit/>
          </a:bodyPr>
          <a:lstStyle/>
          <a:p>
            <a:r>
              <a:rPr lang="fr-FR" b="1" i="1" dirty="0"/>
              <a:t>ET POURQUOI  ????????????????????????????????????????????????????????????????????? </a:t>
            </a:r>
          </a:p>
        </p:txBody>
      </p:sp>
      <p:pic>
        <p:nvPicPr>
          <p:cNvPr id="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3822024"/>
            <a:ext cx="3372962"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Ellipse 17"/>
          <p:cNvSpPr/>
          <p:nvPr/>
        </p:nvSpPr>
        <p:spPr>
          <a:xfrm>
            <a:off x="5745702" y="4620967"/>
            <a:ext cx="857199" cy="524579"/>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F9919ADE-827A-66FA-10F8-7EDDD5BF81BD}"/>
              </a:ext>
            </a:extLst>
          </p:cNvPr>
          <p:cNvSpPr txBox="1"/>
          <p:nvPr/>
        </p:nvSpPr>
        <p:spPr>
          <a:xfrm>
            <a:off x="216024" y="3714385"/>
            <a:ext cx="4788024" cy="2862322"/>
          </a:xfrm>
          <a:prstGeom prst="rect">
            <a:avLst/>
          </a:prstGeom>
          <a:noFill/>
        </p:spPr>
        <p:txBody>
          <a:bodyPr wrap="square">
            <a:spAutoFit/>
          </a:bodyPr>
          <a:lstStyle/>
          <a:p>
            <a:r>
              <a:rPr lang="fr-FR" i="1" dirty="0"/>
              <a:t>Situation 2023 :</a:t>
            </a:r>
          </a:p>
          <a:p>
            <a:r>
              <a:rPr lang="fr-FR" i="1" dirty="0"/>
              <a:t>Malgré une augmentation du taux de féminisation de </a:t>
            </a:r>
            <a:r>
              <a:rPr lang="fr-FR" b="1" i="1" dirty="0"/>
              <a:t>53,8% en 2023</a:t>
            </a:r>
            <a:r>
              <a:rPr lang="fr-FR" i="1" dirty="0"/>
              <a:t>, seulement </a:t>
            </a:r>
            <a:r>
              <a:rPr lang="fr-FR" b="1" i="1" dirty="0"/>
              <a:t>32% des proviseurs sont des femmes</a:t>
            </a:r>
            <a:r>
              <a:rPr lang="fr-FR" i="1" dirty="0"/>
              <a:t>. </a:t>
            </a:r>
          </a:p>
          <a:p>
            <a:r>
              <a:rPr lang="fr-FR" i="1" dirty="0"/>
              <a:t>« Les postes les plus prestigieux sont majoritairement occupés par des hommes » selon les propos de Cécile ROAUX, chercheuse en sciences de l’éducation, chargée d’évaluer la situation des personnels de direction dans la fonction publique.</a:t>
            </a:r>
            <a:endParaRPr lang="fr-FR" dirty="0"/>
          </a:p>
        </p:txBody>
      </p:sp>
      <p:sp>
        <p:nvSpPr>
          <p:cNvPr id="8" name="ZoneTexte 7">
            <a:extLst>
              <a:ext uri="{FF2B5EF4-FFF2-40B4-BE49-F238E27FC236}">
                <a16:creationId xmlns:a16="http://schemas.microsoft.com/office/drawing/2014/main" id="{2BF57924-3F00-009F-E432-32264F077A38}"/>
              </a:ext>
            </a:extLst>
          </p:cNvPr>
          <p:cNvSpPr txBox="1"/>
          <p:nvPr/>
        </p:nvSpPr>
        <p:spPr>
          <a:xfrm>
            <a:off x="5868144" y="6349590"/>
            <a:ext cx="2376264" cy="369332"/>
          </a:xfrm>
          <a:prstGeom prst="rect">
            <a:avLst/>
          </a:prstGeom>
          <a:noFill/>
        </p:spPr>
        <p:txBody>
          <a:bodyPr wrap="square">
            <a:spAutoFit/>
          </a:bodyPr>
          <a:lstStyle/>
          <a:p>
            <a:r>
              <a:rPr lang="fr-FR" i="1" dirty="0"/>
              <a:t>Chiffres 2017 </a:t>
            </a:r>
            <a:endParaRPr lang="fr-FR" dirty="0"/>
          </a:p>
        </p:txBody>
      </p:sp>
    </p:spTree>
    <p:extLst>
      <p:ext uri="{BB962C8B-B14F-4D97-AF65-F5344CB8AC3E}">
        <p14:creationId xmlns:p14="http://schemas.microsoft.com/office/powerpoint/2010/main" val="180532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3" grpId="0" animBg="1"/>
      <p:bldP spid="14" grpId="0"/>
      <p:bldP spid="18" grpId="0" animBg="1"/>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87922" y="1111207"/>
            <a:ext cx="2683428" cy="369332"/>
          </a:xfrm>
          <a:prstGeom prst="rect">
            <a:avLst/>
          </a:prstGeom>
          <a:noFill/>
          <a:ln w="12700">
            <a:solidFill>
              <a:schemeClr val="tx1"/>
            </a:solidFill>
          </a:ln>
        </p:spPr>
        <p:txBody>
          <a:bodyPr wrap="square" rtlCol="0">
            <a:spAutoFit/>
          </a:bodyPr>
          <a:lstStyle/>
          <a:p>
            <a:r>
              <a:rPr lang="fr-FR" b="1" dirty="0"/>
              <a:t>Le secteur de la santé</a:t>
            </a:r>
          </a:p>
        </p:txBody>
      </p:sp>
      <p:pic>
        <p:nvPicPr>
          <p:cNvPr id="3076" name="Picture 4" descr="E:\Mes dossiers\Documents T\AC 2017-19\PVS\Egalité fille garçon\infirmièr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4382477"/>
            <a:ext cx="3461837" cy="219352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Mes dossiers\Documents T\AC 2017-19\PVS\Egalité fille garçon\médec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28" y="1616503"/>
            <a:ext cx="2121604" cy="1877080"/>
          </a:xfrm>
          <a:prstGeom prst="rect">
            <a:avLst/>
          </a:prstGeom>
          <a:noFill/>
          <a:extLst>
            <a:ext uri="{909E8E84-426E-40DD-AFC4-6F175D3DCCD1}">
              <a14:hiddenFill xmlns:a14="http://schemas.microsoft.com/office/drawing/2010/main">
                <a:solidFill>
                  <a:srgbClr val="FFFFFF"/>
                </a:solidFill>
              </a14:hiddenFill>
            </a:ext>
          </a:extLst>
        </p:spPr>
      </p:pic>
      <p:sp>
        <p:nvSpPr>
          <p:cNvPr id="11" name="Titre 1"/>
          <p:cNvSpPr>
            <a:spLocks noGrp="1"/>
          </p:cNvSpPr>
          <p:nvPr>
            <p:ph type="title"/>
          </p:nvPr>
        </p:nvSpPr>
        <p:spPr>
          <a:xfrm>
            <a:off x="361307" y="344889"/>
            <a:ext cx="8164361" cy="698336"/>
          </a:xfrm>
        </p:spPr>
        <p:txBody>
          <a:bodyPr>
            <a:normAutofit fontScale="90000"/>
          </a:bodyPr>
          <a:lstStyle/>
          <a:p>
            <a:r>
              <a:rPr lang="fr-FR" dirty="0"/>
              <a:t>Des discriminations persistent PARTOUT?</a:t>
            </a:r>
          </a:p>
        </p:txBody>
      </p:sp>
      <p:pic>
        <p:nvPicPr>
          <p:cNvPr id="6" name="Image 5">
            <a:extLst>
              <a:ext uri="{FF2B5EF4-FFF2-40B4-BE49-F238E27FC236}">
                <a16:creationId xmlns:a16="http://schemas.microsoft.com/office/drawing/2014/main" id="{9FC02DCC-D677-1D36-1275-21FA5C65642C}"/>
              </a:ext>
            </a:extLst>
          </p:cNvPr>
          <p:cNvPicPr>
            <a:picLocks noChangeAspect="1"/>
          </p:cNvPicPr>
          <p:nvPr/>
        </p:nvPicPr>
        <p:blipFill>
          <a:blip r:embed="rId4"/>
          <a:stretch>
            <a:fillRect/>
          </a:stretch>
        </p:blipFill>
        <p:spPr>
          <a:xfrm>
            <a:off x="4595280" y="1295873"/>
            <a:ext cx="3677163" cy="2562583"/>
          </a:xfrm>
          <a:prstGeom prst="rect">
            <a:avLst/>
          </a:prstGeom>
        </p:spPr>
      </p:pic>
      <p:sp>
        <p:nvSpPr>
          <p:cNvPr id="8" name="Ellipse 7"/>
          <p:cNvSpPr/>
          <p:nvPr/>
        </p:nvSpPr>
        <p:spPr>
          <a:xfrm>
            <a:off x="6732240" y="2348880"/>
            <a:ext cx="720080" cy="580936"/>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8B844159-EDE7-C747-6916-CA214683E641}"/>
              </a:ext>
            </a:extLst>
          </p:cNvPr>
          <p:cNvPicPr>
            <a:picLocks noChangeAspect="1"/>
          </p:cNvPicPr>
          <p:nvPr/>
        </p:nvPicPr>
        <p:blipFill>
          <a:blip r:embed="rId5"/>
          <a:stretch>
            <a:fillRect/>
          </a:stretch>
        </p:blipFill>
        <p:spPr>
          <a:xfrm>
            <a:off x="275485" y="3781270"/>
            <a:ext cx="3972479" cy="2676899"/>
          </a:xfrm>
          <a:prstGeom prst="rect">
            <a:avLst/>
          </a:prstGeom>
        </p:spPr>
      </p:pic>
      <p:sp>
        <p:nvSpPr>
          <p:cNvPr id="12" name="Ellipse 11">
            <a:extLst>
              <a:ext uri="{FF2B5EF4-FFF2-40B4-BE49-F238E27FC236}">
                <a16:creationId xmlns:a16="http://schemas.microsoft.com/office/drawing/2014/main" id="{FC5A507A-4AB0-4A52-ACA2-A5E274B8249D}"/>
              </a:ext>
            </a:extLst>
          </p:cNvPr>
          <p:cNvSpPr/>
          <p:nvPr/>
        </p:nvSpPr>
        <p:spPr>
          <a:xfrm>
            <a:off x="2261724" y="5893991"/>
            <a:ext cx="1008112" cy="290652"/>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B9EBE21D-EB9B-8165-49C2-05B6D95D63F6}"/>
              </a:ext>
            </a:extLst>
          </p:cNvPr>
          <p:cNvSpPr/>
          <p:nvPr/>
        </p:nvSpPr>
        <p:spPr>
          <a:xfrm>
            <a:off x="2429037" y="4218583"/>
            <a:ext cx="1284626" cy="1679181"/>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9162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 presetClass="entr" presetSubtype="0" fill="hold" nodeType="withEffect">
                                  <p:stCondLst>
                                    <p:cond delay="0"/>
                                  </p:stCondLst>
                                  <p:childTnLst>
                                    <p:set>
                                      <p:cBhvr>
                                        <p:cTn id="18" dur="1" fill="hold">
                                          <p:stCondLst>
                                            <p:cond delay="999"/>
                                          </p:stCondLst>
                                        </p:cTn>
                                        <p:tgtEl>
                                          <p:spTgt spid="30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99"/>
                                          </p:stCondLst>
                                        </p:cTn>
                                        <p:tgtEl>
                                          <p:spTgt spid="30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470153" y="188640"/>
            <a:ext cx="7242048" cy="698336"/>
          </a:xfrm>
        </p:spPr>
        <p:txBody>
          <a:bodyPr>
            <a:normAutofit/>
          </a:bodyPr>
          <a:lstStyle/>
          <a:p>
            <a:r>
              <a:rPr lang="fr-FR" dirty="0"/>
              <a:t>DES DISCRIMINATIONS Persistent</a:t>
            </a:r>
          </a:p>
        </p:txBody>
      </p:sp>
      <p:sp>
        <p:nvSpPr>
          <p:cNvPr id="19" name="ZoneTexte 18"/>
          <p:cNvSpPr txBox="1"/>
          <p:nvPr/>
        </p:nvSpPr>
        <p:spPr>
          <a:xfrm>
            <a:off x="444928" y="875360"/>
            <a:ext cx="8435103" cy="584775"/>
          </a:xfrm>
          <a:prstGeom prst="rect">
            <a:avLst/>
          </a:prstGeom>
          <a:noFill/>
        </p:spPr>
        <p:txBody>
          <a:bodyPr wrap="square" rtlCol="0">
            <a:spAutoFit/>
          </a:bodyPr>
          <a:lstStyle/>
          <a:p>
            <a:r>
              <a:rPr lang="fr-FR" sz="1600" b="1" i="1" dirty="0"/>
              <a:t>Mais les femmes sont-elles seules victimes de ces discriminations ou existe-il  une forme d’</a:t>
            </a:r>
            <a:r>
              <a:rPr lang="fr-FR" sz="1600" b="1" i="1" dirty="0" err="1"/>
              <a:t>auto-sabotage</a:t>
            </a:r>
            <a:r>
              <a:rPr lang="fr-FR" sz="1600" b="1" i="1" dirty="0"/>
              <a:t> OU de limitations sociétales, chez les hommes comme chez les femmes?</a:t>
            </a:r>
          </a:p>
        </p:txBody>
      </p:sp>
      <p:sp>
        <p:nvSpPr>
          <p:cNvPr id="20" name="ZoneTexte 19"/>
          <p:cNvSpPr txBox="1"/>
          <p:nvPr/>
        </p:nvSpPr>
        <p:spPr>
          <a:xfrm>
            <a:off x="433395" y="1500524"/>
            <a:ext cx="7776864" cy="338554"/>
          </a:xfrm>
          <a:prstGeom prst="rect">
            <a:avLst/>
          </a:prstGeom>
          <a:noFill/>
        </p:spPr>
        <p:txBody>
          <a:bodyPr wrap="square" rtlCol="0">
            <a:spAutoFit/>
          </a:bodyPr>
          <a:lstStyle/>
          <a:p>
            <a:r>
              <a:rPr lang="fr-FR" sz="1600" b="1" dirty="0"/>
              <a:t>Il existe des métiers encore difficiles d’accès selon le genre …. Pourquoi?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826" y="1968783"/>
            <a:ext cx="1590675"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961" y="2301414"/>
            <a:ext cx="2540432"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16" y="3978844"/>
            <a:ext cx="3321719" cy="2359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9255" y="2124476"/>
            <a:ext cx="2540432" cy="1811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ZoneTexte 25"/>
          <p:cNvSpPr txBox="1"/>
          <p:nvPr/>
        </p:nvSpPr>
        <p:spPr>
          <a:xfrm>
            <a:off x="64385" y="4426787"/>
            <a:ext cx="2053558" cy="369332"/>
          </a:xfrm>
          <a:prstGeom prst="rect">
            <a:avLst/>
          </a:prstGeom>
          <a:noFill/>
        </p:spPr>
        <p:txBody>
          <a:bodyPr wrap="square" rtlCol="0">
            <a:spAutoFit/>
          </a:bodyPr>
          <a:lstStyle/>
          <a:p>
            <a:r>
              <a:rPr lang="fr-FR" b="1" dirty="0">
                <a:solidFill>
                  <a:schemeClr val="bg1"/>
                </a:solidFill>
              </a:rPr>
              <a:t>Sage-femme</a:t>
            </a:r>
          </a:p>
        </p:txBody>
      </p:sp>
      <p:sp>
        <p:nvSpPr>
          <p:cNvPr id="27" name="ZoneTexte 26"/>
          <p:cNvSpPr txBox="1"/>
          <p:nvPr/>
        </p:nvSpPr>
        <p:spPr>
          <a:xfrm>
            <a:off x="3483766" y="5774275"/>
            <a:ext cx="2053558" cy="369332"/>
          </a:xfrm>
          <a:prstGeom prst="rect">
            <a:avLst/>
          </a:prstGeom>
          <a:noFill/>
        </p:spPr>
        <p:txBody>
          <a:bodyPr wrap="square" rtlCol="0">
            <a:spAutoFit/>
          </a:bodyPr>
          <a:lstStyle/>
          <a:p>
            <a:r>
              <a:rPr lang="fr-FR" b="1" dirty="0">
                <a:solidFill>
                  <a:schemeClr val="bg1"/>
                </a:solidFill>
              </a:rPr>
              <a:t>Couturier</a:t>
            </a:r>
          </a:p>
        </p:txBody>
      </p:sp>
      <p:sp>
        <p:nvSpPr>
          <p:cNvPr id="28" name="ZoneTexte 27"/>
          <p:cNvSpPr txBox="1"/>
          <p:nvPr/>
        </p:nvSpPr>
        <p:spPr>
          <a:xfrm>
            <a:off x="6012160" y="5932314"/>
            <a:ext cx="2514683" cy="369332"/>
          </a:xfrm>
          <a:prstGeom prst="rect">
            <a:avLst/>
          </a:prstGeom>
          <a:noFill/>
        </p:spPr>
        <p:txBody>
          <a:bodyPr wrap="square" rtlCol="0">
            <a:spAutoFit/>
          </a:bodyPr>
          <a:lstStyle/>
          <a:p>
            <a:r>
              <a:rPr lang="fr-FR" b="1" dirty="0">
                <a:solidFill>
                  <a:schemeClr val="bg1"/>
                </a:solidFill>
              </a:rPr>
              <a:t>Professeur des écoles</a:t>
            </a:r>
          </a:p>
        </p:txBody>
      </p:sp>
      <p:sp>
        <p:nvSpPr>
          <p:cNvPr id="29" name="ZoneTexte 28"/>
          <p:cNvSpPr txBox="1"/>
          <p:nvPr/>
        </p:nvSpPr>
        <p:spPr>
          <a:xfrm>
            <a:off x="6094739" y="3978844"/>
            <a:ext cx="2053558" cy="369332"/>
          </a:xfrm>
          <a:prstGeom prst="rect">
            <a:avLst/>
          </a:prstGeom>
          <a:noFill/>
        </p:spPr>
        <p:txBody>
          <a:bodyPr wrap="square" rtlCol="0">
            <a:spAutoFit/>
          </a:bodyPr>
          <a:lstStyle/>
          <a:p>
            <a:r>
              <a:rPr lang="fr-FR" b="1" dirty="0">
                <a:solidFill>
                  <a:schemeClr val="bg1"/>
                </a:solidFill>
              </a:rPr>
              <a:t>Aide-soignant</a:t>
            </a:r>
          </a:p>
        </p:txBody>
      </p:sp>
      <p:pic>
        <p:nvPicPr>
          <p:cNvPr id="7" name="Image 6">
            <a:extLst>
              <a:ext uri="{FF2B5EF4-FFF2-40B4-BE49-F238E27FC236}">
                <a16:creationId xmlns:a16="http://schemas.microsoft.com/office/drawing/2014/main" id="{7784BA80-BCB3-B691-8491-0142A623D5FF}"/>
              </a:ext>
            </a:extLst>
          </p:cNvPr>
          <p:cNvPicPr>
            <a:picLocks noChangeAspect="1"/>
          </p:cNvPicPr>
          <p:nvPr/>
        </p:nvPicPr>
        <p:blipFill>
          <a:blip r:embed="rId6"/>
          <a:stretch>
            <a:fillRect/>
          </a:stretch>
        </p:blipFill>
        <p:spPr>
          <a:xfrm>
            <a:off x="6094739" y="4446207"/>
            <a:ext cx="2762636" cy="1486107"/>
          </a:xfrm>
          <a:prstGeom prst="rect">
            <a:avLst/>
          </a:prstGeom>
        </p:spPr>
      </p:pic>
      <p:pic>
        <p:nvPicPr>
          <p:cNvPr id="9" name="Image 8">
            <a:extLst>
              <a:ext uri="{FF2B5EF4-FFF2-40B4-BE49-F238E27FC236}">
                <a16:creationId xmlns:a16="http://schemas.microsoft.com/office/drawing/2014/main" id="{724C6786-DD2D-B21B-7B91-54B927D75BDD}"/>
              </a:ext>
            </a:extLst>
          </p:cNvPr>
          <p:cNvPicPr>
            <a:picLocks noChangeAspect="1"/>
          </p:cNvPicPr>
          <p:nvPr/>
        </p:nvPicPr>
        <p:blipFill>
          <a:blip r:embed="rId7"/>
          <a:stretch>
            <a:fillRect/>
          </a:stretch>
        </p:blipFill>
        <p:spPr>
          <a:xfrm>
            <a:off x="3586004" y="4126220"/>
            <a:ext cx="2152950" cy="1648055"/>
          </a:xfrm>
          <a:prstGeom prst="rect">
            <a:avLst/>
          </a:prstGeom>
        </p:spPr>
      </p:pic>
      <p:sp>
        <p:nvSpPr>
          <p:cNvPr id="10" name="ZoneTexte 9">
            <a:extLst>
              <a:ext uri="{FF2B5EF4-FFF2-40B4-BE49-F238E27FC236}">
                <a16:creationId xmlns:a16="http://schemas.microsoft.com/office/drawing/2014/main" id="{377EB6FF-4DF8-C378-18F4-612BAAA59780}"/>
              </a:ext>
            </a:extLst>
          </p:cNvPr>
          <p:cNvSpPr txBox="1"/>
          <p:nvPr/>
        </p:nvSpPr>
        <p:spPr>
          <a:xfrm>
            <a:off x="141202" y="3533072"/>
            <a:ext cx="2198549" cy="369332"/>
          </a:xfrm>
          <a:prstGeom prst="rect">
            <a:avLst/>
          </a:prstGeom>
          <a:noFill/>
        </p:spPr>
        <p:txBody>
          <a:bodyPr wrap="square" rtlCol="0">
            <a:spAutoFit/>
          </a:bodyPr>
          <a:lstStyle/>
          <a:p>
            <a:r>
              <a:rPr lang="fr-FR" b="1" dirty="0">
                <a:solidFill>
                  <a:schemeClr val="bg1"/>
                </a:solidFill>
              </a:rPr>
              <a:t>Le secteur du BTP</a:t>
            </a:r>
          </a:p>
        </p:txBody>
      </p:sp>
      <p:sp>
        <p:nvSpPr>
          <p:cNvPr id="11" name="ZoneTexte 10">
            <a:extLst>
              <a:ext uri="{FF2B5EF4-FFF2-40B4-BE49-F238E27FC236}">
                <a16:creationId xmlns:a16="http://schemas.microsoft.com/office/drawing/2014/main" id="{21F4DD22-6CED-56F6-6C73-08972B1FC4F3}"/>
              </a:ext>
            </a:extLst>
          </p:cNvPr>
          <p:cNvSpPr txBox="1"/>
          <p:nvPr/>
        </p:nvSpPr>
        <p:spPr>
          <a:xfrm>
            <a:off x="2667481" y="1937800"/>
            <a:ext cx="3071473" cy="369332"/>
          </a:xfrm>
          <a:prstGeom prst="rect">
            <a:avLst/>
          </a:prstGeom>
          <a:noFill/>
        </p:spPr>
        <p:txBody>
          <a:bodyPr wrap="square" rtlCol="0">
            <a:spAutoFit/>
          </a:bodyPr>
          <a:lstStyle/>
          <a:p>
            <a:r>
              <a:rPr lang="fr-FR" b="1" dirty="0">
                <a:solidFill>
                  <a:schemeClr val="bg1"/>
                </a:solidFill>
              </a:rPr>
              <a:t>Les métiers dits à risques</a:t>
            </a:r>
          </a:p>
        </p:txBody>
      </p:sp>
    </p:spTree>
    <p:extLst>
      <p:ext uri="{BB962C8B-B14F-4D97-AF65-F5344CB8AC3E}">
        <p14:creationId xmlns:p14="http://schemas.microsoft.com/office/powerpoint/2010/main" val="25187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999"/>
                                          </p:stCondLst>
                                        </p:cTn>
                                        <p:tgtEl>
                                          <p:spTgt spid="409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999"/>
                                          </p:stCondLst>
                                        </p:cTn>
                                        <p:tgtEl>
                                          <p:spTgt spid="410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999"/>
                                          </p:stCondLst>
                                        </p:cTn>
                                        <p:tgtEl>
                                          <p:spTgt spid="410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1000"/>
                                        <p:tgtEl>
                                          <p:spTgt spid="27"/>
                                        </p:tgtEl>
                                      </p:cBhvr>
                                    </p:animEffect>
                                    <p:anim calcmode="lin" valueType="num">
                                      <p:cBhvr>
                                        <p:cTn id="59" dur="1000" fill="hold"/>
                                        <p:tgtEl>
                                          <p:spTgt spid="27"/>
                                        </p:tgtEl>
                                        <p:attrNameLst>
                                          <p:attrName>ppt_x</p:attrName>
                                        </p:attrNameLst>
                                      </p:cBhvr>
                                      <p:tavLst>
                                        <p:tav tm="0">
                                          <p:val>
                                            <p:strVal val="#ppt_x"/>
                                          </p:val>
                                        </p:tav>
                                        <p:tav tm="100000">
                                          <p:val>
                                            <p:strVal val="#ppt_x"/>
                                          </p:val>
                                        </p:tav>
                                      </p:tavLst>
                                    </p:anim>
                                    <p:anim calcmode="lin" valueType="num">
                                      <p:cBhvr>
                                        <p:cTn id="6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1000"/>
                                        <p:tgtEl>
                                          <p:spTgt spid="28"/>
                                        </p:tgtEl>
                                      </p:cBhvr>
                                    </p:animEffect>
                                    <p:anim calcmode="lin" valueType="num">
                                      <p:cBhvr>
                                        <p:cTn id="70" dur="1000" fill="hold"/>
                                        <p:tgtEl>
                                          <p:spTgt spid="28"/>
                                        </p:tgtEl>
                                        <p:attrNameLst>
                                          <p:attrName>ppt_x</p:attrName>
                                        </p:attrNameLst>
                                      </p:cBhvr>
                                      <p:tavLst>
                                        <p:tav tm="0">
                                          <p:val>
                                            <p:strVal val="#ppt_x"/>
                                          </p:val>
                                        </p:tav>
                                        <p:tav tm="100000">
                                          <p:val>
                                            <p:strVal val="#ppt_x"/>
                                          </p:val>
                                        </p:tav>
                                      </p:tavLst>
                                    </p:anim>
                                    <p:anim calcmode="lin" valueType="num">
                                      <p:cBhvr>
                                        <p:cTn id="7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999"/>
                                          </p:stCondLst>
                                        </p:cTn>
                                        <p:tgtEl>
                                          <p:spTgt spid="409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1000"/>
                                        <p:tgtEl>
                                          <p:spTgt spid="26"/>
                                        </p:tgtEl>
                                      </p:cBhvr>
                                    </p:animEffect>
                                    <p:anim calcmode="lin" valueType="num">
                                      <p:cBhvr>
                                        <p:cTn id="81" dur="1000" fill="hold"/>
                                        <p:tgtEl>
                                          <p:spTgt spid="26"/>
                                        </p:tgtEl>
                                        <p:attrNameLst>
                                          <p:attrName>ppt_x</p:attrName>
                                        </p:attrNameLst>
                                      </p:cBhvr>
                                      <p:tavLst>
                                        <p:tav tm="0">
                                          <p:val>
                                            <p:strVal val="#ppt_x"/>
                                          </p:val>
                                        </p:tav>
                                        <p:tav tm="100000">
                                          <p:val>
                                            <p:strVal val="#ppt_x"/>
                                          </p:val>
                                        </p:tav>
                                      </p:tavLst>
                                    </p:anim>
                                    <p:anim calcmode="lin" valueType="num">
                                      <p:cBhvr>
                                        <p:cTn id="8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6" grpId="0"/>
      <p:bldP spid="27" grpId="0"/>
      <p:bldP spid="28" grpId="0"/>
      <p:bldP spid="2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E3B72-D619-20BF-F20D-EE3949C98C26}"/>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D991A015-37AC-8E2A-6A99-C9F18DB658EC}"/>
              </a:ext>
            </a:extLst>
          </p:cNvPr>
          <p:cNvSpPr>
            <a:spLocks noGrp="1"/>
          </p:cNvSpPr>
          <p:nvPr>
            <p:ph type="title"/>
          </p:nvPr>
        </p:nvSpPr>
        <p:spPr>
          <a:xfrm>
            <a:off x="415338" y="453704"/>
            <a:ext cx="7776864" cy="698336"/>
          </a:xfrm>
        </p:spPr>
        <p:txBody>
          <a:bodyPr>
            <a:normAutofit fontScale="90000"/>
          </a:bodyPr>
          <a:lstStyle/>
          <a:p>
            <a:r>
              <a:rPr lang="fr-FR" dirty="0"/>
              <a:t>CES DISCRIMINATIONS Persistent COMMENT?</a:t>
            </a:r>
          </a:p>
        </p:txBody>
      </p:sp>
      <p:sp>
        <p:nvSpPr>
          <p:cNvPr id="20" name="ZoneTexte 19">
            <a:extLst>
              <a:ext uri="{FF2B5EF4-FFF2-40B4-BE49-F238E27FC236}">
                <a16:creationId xmlns:a16="http://schemas.microsoft.com/office/drawing/2014/main" id="{25CFD090-3083-E861-5B1F-93D9ADF4082C}"/>
              </a:ext>
            </a:extLst>
          </p:cNvPr>
          <p:cNvSpPr txBox="1"/>
          <p:nvPr/>
        </p:nvSpPr>
        <p:spPr>
          <a:xfrm>
            <a:off x="394233" y="1250039"/>
            <a:ext cx="7776864" cy="1354217"/>
          </a:xfrm>
          <a:prstGeom prst="rect">
            <a:avLst/>
          </a:prstGeom>
          <a:noFill/>
        </p:spPr>
        <p:txBody>
          <a:bodyPr wrap="square" rtlCol="0">
            <a:spAutoFit/>
          </a:bodyPr>
          <a:lstStyle/>
          <a:p>
            <a:r>
              <a:rPr lang="fr-FR" b="1" u="sng" dirty="0"/>
              <a:t>ATELIER 1</a:t>
            </a:r>
            <a:r>
              <a:rPr lang="fr-FR" b="1" u="sng" baseline="30000" dirty="0"/>
              <a:t>ère</a:t>
            </a:r>
            <a:r>
              <a:rPr lang="fr-FR" b="1" u="sng" dirty="0"/>
              <a:t> partie </a:t>
            </a:r>
            <a:r>
              <a:rPr lang="fr-FR" b="1" dirty="0"/>
              <a:t>:</a:t>
            </a:r>
          </a:p>
          <a:p>
            <a:endParaRPr lang="fr-FR" sz="1600" b="1" dirty="0"/>
          </a:p>
          <a:p>
            <a:r>
              <a:rPr lang="fr-FR" sz="1600" b="1" i="1" u="sng" dirty="0"/>
              <a:t>Consignes</a:t>
            </a:r>
            <a:r>
              <a:rPr lang="fr-FR" sz="1600" b="1" i="1" dirty="0"/>
              <a:t> : durée 5 minutes</a:t>
            </a:r>
          </a:p>
          <a:p>
            <a:r>
              <a:rPr lang="fr-FR" sz="1600" b="1" i="1" dirty="0"/>
              <a:t>Par groupe, vous disposez d’une fiche A3 « Escaliers », </a:t>
            </a:r>
          </a:p>
          <a:p>
            <a:r>
              <a:rPr lang="fr-FR" sz="1600" b="1" i="1" dirty="0"/>
              <a:t>Sur laquelle vous disposerez les métiers les plus difficiles d’accès, selon vous.</a:t>
            </a:r>
          </a:p>
        </p:txBody>
      </p:sp>
      <p:pic>
        <p:nvPicPr>
          <p:cNvPr id="4" name="Image 3">
            <a:extLst>
              <a:ext uri="{FF2B5EF4-FFF2-40B4-BE49-F238E27FC236}">
                <a16:creationId xmlns:a16="http://schemas.microsoft.com/office/drawing/2014/main" id="{9B5F2347-D293-8BF7-53A8-6128EFFDF3FE}"/>
              </a:ext>
            </a:extLst>
          </p:cNvPr>
          <p:cNvPicPr>
            <a:picLocks noChangeAspect="1"/>
          </p:cNvPicPr>
          <p:nvPr/>
        </p:nvPicPr>
        <p:blipFill>
          <a:blip r:embed="rId2"/>
          <a:stretch>
            <a:fillRect/>
          </a:stretch>
        </p:blipFill>
        <p:spPr>
          <a:xfrm>
            <a:off x="1763688" y="2800255"/>
            <a:ext cx="4694692" cy="3024371"/>
          </a:xfrm>
          <a:prstGeom prst="rect">
            <a:avLst/>
          </a:prstGeom>
        </p:spPr>
      </p:pic>
      <p:sp>
        <p:nvSpPr>
          <p:cNvPr id="7" name="ZoneTexte 6">
            <a:extLst>
              <a:ext uri="{FF2B5EF4-FFF2-40B4-BE49-F238E27FC236}">
                <a16:creationId xmlns:a16="http://schemas.microsoft.com/office/drawing/2014/main" id="{5F8BAB82-1554-7CB1-8E32-CA2AF987D5CB}"/>
              </a:ext>
            </a:extLst>
          </p:cNvPr>
          <p:cNvSpPr txBox="1"/>
          <p:nvPr/>
        </p:nvSpPr>
        <p:spPr>
          <a:xfrm>
            <a:off x="470153" y="5882100"/>
            <a:ext cx="4572000" cy="584775"/>
          </a:xfrm>
          <a:prstGeom prst="rect">
            <a:avLst/>
          </a:prstGeom>
          <a:noFill/>
        </p:spPr>
        <p:txBody>
          <a:bodyPr wrap="square">
            <a:spAutoFit/>
          </a:bodyPr>
          <a:lstStyle/>
          <a:p>
            <a:r>
              <a:rPr lang="fr-FR" sz="1600" b="1" i="1" u="sng" dirty="0"/>
              <a:t>Retour collectif </a:t>
            </a:r>
            <a:r>
              <a:rPr lang="fr-FR" sz="1600" b="1" i="1" dirty="0"/>
              <a:t>: durée 5 minutes </a:t>
            </a:r>
          </a:p>
          <a:p>
            <a:r>
              <a:rPr lang="fr-FR" sz="1600" b="1" i="1" dirty="0"/>
              <a:t>Pourquoi ces choix? </a:t>
            </a:r>
            <a:endParaRPr lang="fr-FR" sz="1600" dirty="0"/>
          </a:p>
        </p:txBody>
      </p:sp>
    </p:spTree>
    <p:extLst>
      <p:ext uri="{BB962C8B-B14F-4D97-AF65-F5344CB8AC3E}">
        <p14:creationId xmlns:p14="http://schemas.microsoft.com/office/powerpoint/2010/main" val="92767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37B6F-0BB3-CE04-5419-D5C3F0081A50}"/>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A1DD4351-975C-FBEB-077D-ADE3D81EF4D0}"/>
              </a:ext>
            </a:extLst>
          </p:cNvPr>
          <p:cNvSpPr>
            <a:spLocks noGrp="1"/>
          </p:cNvSpPr>
          <p:nvPr>
            <p:ph type="title"/>
          </p:nvPr>
        </p:nvSpPr>
        <p:spPr>
          <a:xfrm>
            <a:off x="479157" y="391341"/>
            <a:ext cx="7242048" cy="698336"/>
          </a:xfrm>
        </p:spPr>
        <p:txBody>
          <a:bodyPr>
            <a:normAutofit fontScale="90000"/>
          </a:bodyPr>
          <a:lstStyle/>
          <a:p>
            <a:r>
              <a:rPr lang="fr-FR" dirty="0"/>
              <a:t>CES DISCRIMINATIONS Persistent COMMENT?</a:t>
            </a:r>
          </a:p>
        </p:txBody>
      </p:sp>
      <p:sp>
        <p:nvSpPr>
          <p:cNvPr id="20" name="ZoneTexte 19">
            <a:extLst>
              <a:ext uri="{FF2B5EF4-FFF2-40B4-BE49-F238E27FC236}">
                <a16:creationId xmlns:a16="http://schemas.microsoft.com/office/drawing/2014/main" id="{0972BB7E-EEF7-EA8E-87EB-73D61BB1F3A6}"/>
              </a:ext>
            </a:extLst>
          </p:cNvPr>
          <p:cNvSpPr txBox="1"/>
          <p:nvPr/>
        </p:nvSpPr>
        <p:spPr>
          <a:xfrm>
            <a:off x="395536" y="1125384"/>
            <a:ext cx="8280920" cy="1846659"/>
          </a:xfrm>
          <a:prstGeom prst="rect">
            <a:avLst/>
          </a:prstGeom>
          <a:noFill/>
        </p:spPr>
        <p:txBody>
          <a:bodyPr wrap="square" rtlCol="0">
            <a:spAutoFit/>
          </a:bodyPr>
          <a:lstStyle/>
          <a:p>
            <a:r>
              <a:rPr lang="fr-FR" b="1" u="sng" dirty="0"/>
              <a:t>ATELIER 2</a:t>
            </a:r>
            <a:r>
              <a:rPr lang="fr-FR" b="1" u="sng" baseline="30000" dirty="0"/>
              <a:t>ème</a:t>
            </a:r>
            <a:r>
              <a:rPr lang="fr-FR" b="1" u="sng" dirty="0"/>
              <a:t>  partie </a:t>
            </a:r>
            <a:r>
              <a:rPr lang="fr-FR" b="1" dirty="0"/>
              <a:t>:</a:t>
            </a:r>
          </a:p>
          <a:p>
            <a:endParaRPr lang="fr-FR" sz="1600" b="1" dirty="0"/>
          </a:p>
          <a:p>
            <a:r>
              <a:rPr lang="fr-FR" sz="1600" b="1" i="1" u="sng" dirty="0"/>
              <a:t>Consignes</a:t>
            </a:r>
            <a:r>
              <a:rPr lang="fr-FR" sz="1600" b="1" i="1" dirty="0"/>
              <a:t> : 10 minutes</a:t>
            </a:r>
          </a:p>
          <a:p>
            <a:r>
              <a:rPr lang="fr-FR" sz="1600" b="1" i="1" dirty="0"/>
              <a:t>Par groupe, vous disposez de jetons atouts / CPS (Compétences Psycho-sociales) / aptitudes de couleurs différenciées,</a:t>
            </a:r>
          </a:p>
          <a:p>
            <a:r>
              <a:rPr lang="fr-FR" sz="1600" b="1" i="1" dirty="0"/>
              <a:t>selon vous, quels sont celles/ceux attendu(e)s des femmes ou des hommes  pour exercer ces métiers?</a:t>
            </a:r>
          </a:p>
        </p:txBody>
      </p:sp>
      <p:pic>
        <p:nvPicPr>
          <p:cNvPr id="4" name="Image 3">
            <a:extLst>
              <a:ext uri="{FF2B5EF4-FFF2-40B4-BE49-F238E27FC236}">
                <a16:creationId xmlns:a16="http://schemas.microsoft.com/office/drawing/2014/main" id="{4D61B66E-89FA-97F9-B47D-99132F028EEB}"/>
              </a:ext>
            </a:extLst>
          </p:cNvPr>
          <p:cNvPicPr>
            <a:picLocks noChangeAspect="1"/>
          </p:cNvPicPr>
          <p:nvPr/>
        </p:nvPicPr>
        <p:blipFill>
          <a:blip r:embed="rId2"/>
          <a:stretch>
            <a:fillRect/>
          </a:stretch>
        </p:blipFill>
        <p:spPr>
          <a:xfrm>
            <a:off x="2357314" y="3212976"/>
            <a:ext cx="3852225" cy="2481644"/>
          </a:xfrm>
          <a:prstGeom prst="rect">
            <a:avLst/>
          </a:prstGeom>
        </p:spPr>
      </p:pic>
      <p:sp>
        <p:nvSpPr>
          <p:cNvPr id="2" name="ZoneTexte 1">
            <a:extLst>
              <a:ext uri="{FF2B5EF4-FFF2-40B4-BE49-F238E27FC236}">
                <a16:creationId xmlns:a16="http://schemas.microsoft.com/office/drawing/2014/main" id="{7C166D00-0C4D-DCCF-DCF5-9BFDA6B7ADF2}"/>
              </a:ext>
            </a:extLst>
          </p:cNvPr>
          <p:cNvSpPr txBox="1"/>
          <p:nvPr/>
        </p:nvSpPr>
        <p:spPr>
          <a:xfrm>
            <a:off x="394995" y="5232047"/>
            <a:ext cx="4572000" cy="584775"/>
          </a:xfrm>
          <a:prstGeom prst="rect">
            <a:avLst/>
          </a:prstGeom>
          <a:noFill/>
        </p:spPr>
        <p:txBody>
          <a:bodyPr wrap="square">
            <a:spAutoFit/>
          </a:bodyPr>
          <a:lstStyle/>
          <a:p>
            <a:r>
              <a:rPr lang="fr-FR" sz="1600" b="1" i="1" u="sng" dirty="0"/>
              <a:t>Retour collectif </a:t>
            </a:r>
            <a:r>
              <a:rPr lang="fr-FR" sz="1600" b="1" i="1" dirty="0"/>
              <a:t>: 10 minutes </a:t>
            </a:r>
          </a:p>
          <a:p>
            <a:r>
              <a:rPr lang="fr-FR" sz="1600" b="1" i="1" dirty="0"/>
              <a:t>Pourquoi ces choix? </a:t>
            </a:r>
            <a:endParaRPr lang="fr-FR" sz="1600" dirty="0"/>
          </a:p>
        </p:txBody>
      </p:sp>
      <p:sp>
        <p:nvSpPr>
          <p:cNvPr id="3" name="ZoneTexte 2">
            <a:extLst>
              <a:ext uri="{FF2B5EF4-FFF2-40B4-BE49-F238E27FC236}">
                <a16:creationId xmlns:a16="http://schemas.microsoft.com/office/drawing/2014/main" id="{75478CAE-8F52-99AD-82AF-1297118FC367}"/>
              </a:ext>
            </a:extLst>
          </p:cNvPr>
          <p:cNvSpPr txBox="1"/>
          <p:nvPr/>
        </p:nvSpPr>
        <p:spPr>
          <a:xfrm>
            <a:off x="394995" y="5877111"/>
            <a:ext cx="7776864" cy="338554"/>
          </a:xfrm>
          <a:prstGeom prst="rect">
            <a:avLst/>
          </a:prstGeom>
          <a:noFill/>
        </p:spPr>
        <p:txBody>
          <a:bodyPr wrap="square" rtlCol="0">
            <a:spAutoFit/>
          </a:bodyPr>
          <a:lstStyle/>
          <a:p>
            <a:r>
              <a:rPr lang="fr-FR" sz="1600" b="1" dirty="0"/>
              <a:t>Il existe des métiers encore difficiles d’accès selon le genre …. Pourquoi? </a:t>
            </a:r>
          </a:p>
        </p:txBody>
      </p:sp>
      <p:sp>
        <p:nvSpPr>
          <p:cNvPr id="5" name="ZoneTexte 4">
            <a:extLst>
              <a:ext uri="{FF2B5EF4-FFF2-40B4-BE49-F238E27FC236}">
                <a16:creationId xmlns:a16="http://schemas.microsoft.com/office/drawing/2014/main" id="{85F8A07E-2174-F09E-308F-4EB6F763F6BE}"/>
              </a:ext>
            </a:extLst>
          </p:cNvPr>
          <p:cNvSpPr txBox="1"/>
          <p:nvPr/>
        </p:nvSpPr>
        <p:spPr>
          <a:xfrm>
            <a:off x="465978" y="6275954"/>
            <a:ext cx="8155062" cy="369332"/>
          </a:xfrm>
          <a:prstGeom prst="rect">
            <a:avLst/>
          </a:prstGeom>
          <a:noFill/>
        </p:spPr>
        <p:txBody>
          <a:bodyPr wrap="square">
            <a:spAutoFit/>
          </a:bodyPr>
          <a:lstStyle/>
          <a:p>
            <a:r>
              <a:rPr lang="fr-FR" b="1" dirty="0"/>
              <a:t>… non pas par les études mais par l’interprétation sociale des métiers…</a:t>
            </a:r>
            <a:endParaRPr lang="fr-FR" dirty="0"/>
          </a:p>
        </p:txBody>
      </p:sp>
    </p:spTree>
    <p:extLst>
      <p:ext uri="{BB962C8B-B14F-4D97-AF65-F5344CB8AC3E}">
        <p14:creationId xmlns:p14="http://schemas.microsoft.com/office/powerpoint/2010/main" val="112154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332656"/>
            <a:ext cx="7239000" cy="660688"/>
          </a:xfrm>
        </p:spPr>
        <p:txBody>
          <a:bodyPr/>
          <a:lstStyle/>
          <a:p>
            <a:r>
              <a:rPr lang="fr-FR" dirty="0"/>
              <a:t>Les femmes et l’histoire</a:t>
            </a:r>
          </a:p>
        </p:txBody>
      </p:sp>
      <p:sp>
        <p:nvSpPr>
          <p:cNvPr id="3" name="Espace réservé du contenu 2"/>
          <p:cNvSpPr>
            <a:spLocks noGrp="1"/>
          </p:cNvSpPr>
          <p:nvPr>
            <p:ph idx="1"/>
          </p:nvPr>
        </p:nvSpPr>
        <p:spPr>
          <a:xfrm>
            <a:off x="339746" y="1746914"/>
            <a:ext cx="8064896" cy="1224136"/>
          </a:xfrm>
        </p:spPr>
        <p:txBody>
          <a:bodyPr>
            <a:noAutofit/>
          </a:bodyPr>
          <a:lstStyle/>
          <a:p>
            <a:pPr marL="0" indent="0">
              <a:buNone/>
            </a:pPr>
            <a:r>
              <a:rPr lang="fr-FR" sz="1600" dirty="0"/>
              <a:t>militante et pionnière du féminisme;  elle laissera de nombreux écrits en faveur des droits civils et l’abolition de l’esclavage.</a:t>
            </a:r>
          </a:p>
          <a:p>
            <a:pPr marL="0" indent="0">
              <a:buNone/>
            </a:pPr>
            <a:r>
              <a:rPr lang="fr-FR" sz="1600" dirty="0"/>
              <a:t>Auteure de la </a:t>
            </a:r>
            <a:r>
              <a:rPr lang="fr-FR" sz="1600" i="1" dirty="0"/>
              <a:t>Déclaration des droits de la femme et de la Citoyenne </a:t>
            </a:r>
            <a:r>
              <a:rPr lang="fr-FR" sz="1600" dirty="0"/>
              <a:t>en 1791, elle sera guillotinée en 1793.</a:t>
            </a:r>
          </a:p>
        </p:txBody>
      </p:sp>
      <p:sp>
        <p:nvSpPr>
          <p:cNvPr id="5" name="Rectangle 4"/>
          <p:cNvSpPr/>
          <p:nvPr/>
        </p:nvSpPr>
        <p:spPr>
          <a:xfrm>
            <a:off x="323528" y="1165205"/>
            <a:ext cx="4824536" cy="461665"/>
          </a:xfrm>
          <a:prstGeom prst="rect">
            <a:avLst/>
          </a:prstGeom>
        </p:spPr>
        <p:txBody>
          <a:bodyPr wrap="square">
            <a:spAutoFit/>
          </a:bodyPr>
          <a:lstStyle/>
          <a:p>
            <a:r>
              <a:rPr lang="fr-FR" sz="2400" dirty="0">
                <a:solidFill>
                  <a:srgbClr val="FFFF00"/>
                </a:solidFill>
              </a:rPr>
              <a:t>Olympe de Gouges(1748-1793)  </a:t>
            </a:r>
            <a:endParaRPr lang="fr-FR"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2956848"/>
            <a:ext cx="2371725"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3140968"/>
            <a:ext cx="2861372" cy="2120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048" y="3429000"/>
            <a:ext cx="256665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96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1000"/>
                                        <p:tgtEl>
                                          <p:spTgt spid="3">
                                            <p:txEl>
                                              <p:pRg st="0" end="0"/>
                                            </p:txEl>
                                          </p:spTgt>
                                        </p:tgtEl>
                                      </p:cBhvr>
                                    </p:animEffect>
                                    <p:anim calcmode="lin" valueType="num">
                                      <p:cBhvr>
                                        <p:cTn id="2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1000"/>
                                        <p:tgtEl>
                                          <p:spTgt spid="3">
                                            <p:txEl>
                                              <p:pRg st="1" end="1"/>
                                            </p:txEl>
                                          </p:spTgt>
                                        </p:tgtEl>
                                      </p:cBhvr>
                                    </p:animEffect>
                                    <p:anim calcmode="lin" valueType="num">
                                      <p:cBhvr>
                                        <p:cTn id="3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332656"/>
            <a:ext cx="7239000" cy="660688"/>
          </a:xfrm>
        </p:spPr>
        <p:txBody>
          <a:bodyPr/>
          <a:lstStyle/>
          <a:p>
            <a:r>
              <a:rPr lang="fr-FR" dirty="0"/>
              <a:t>Les femmes et l’histoire</a:t>
            </a:r>
          </a:p>
        </p:txBody>
      </p:sp>
      <p:sp>
        <p:nvSpPr>
          <p:cNvPr id="3" name="Espace réservé du contenu 2"/>
          <p:cNvSpPr>
            <a:spLocks noGrp="1"/>
          </p:cNvSpPr>
          <p:nvPr>
            <p:ph idx="1"/>
          </p:nvPr>
        </p:nvSpPr>
        <p:spPr>
          <a:xfrm>
            <a:off x="323528" y="1700808"/>
            <a:ext cx="7239000" cy="739464"/>
          </a:xfrm>
        </p:spPr>
        <p:txBody>
          <a:bodyPr>
            <a:normAutofit/>
          </a:bodyPr>
          <a:lstStyle/>
          <a:p>
            <a:pPr marL="0" indent="0">
              <a:buNone/>
            </a:pPr>
            <a:r>
              <a:rPr lang="fr-FR" sz="2000" dirty="0"/>
              <a:t>militante et figure emblématique de la lutte contre la ségrégation raciale aux Etats-Unis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027575"/>
            <a:ext cx="2232248" cy="3420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3279492"/>
            <a:ext cx="4926513"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23528" y="1165205"/>
            <a:ext cx="4824536" cy="461665"/>
          </a:xfrm>
          <a:prstGeom prst="rect">
            <a:avLst/>
          </a:prstGeom>
        </p:spPr>
        <p:txBody>
          <a:bodyPr wrap="square">
            <a:spAutoFit/>
          </a:bodyPr>
          <a:lstStyle/>
          <a:p>
            <a:r>
              <a:rPr lang="fr-FR" sz="2400" dirty="0">
                <a:solidFill>
                  <a:srgbClr val="FFFF00"/>
                </a:solidFill>
              </a:rPr>
              <a:t>Rosa PARKS (1913-2005)  </a:t>
            </a:r>
            <a:endParaRPr lang="fr-FR" sz="2400" dirty="0"/>
          </a:p>
        </p:txBody>
      </p:sp>
    </p:spTree>
    <p:extLst>
      <p:ext uri="{BB962C8B-B14F-4D97-AF65-F5344CB8AC3E}">
        <p14:creationId xmlns:p14="http://schemas.microsoft.com/office/powerpoint/2010/main" val="56199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558" y="267091"/>
            <a:ext cx="6003460" cy="936104"/>
          </a:xfrm>
        </p:spPr>
        <p:txBody>
          <a:bodyPr>
            <a:normAutofit fontScale="90000"/>
          </a:bodyPr>
          <a:lstStyle/>
          <a:p>
            <a:pPr algn="l"/>
            <a:r>
              <a:rPr lang="fr-FR" dirty="0"/>
              <a:t>Les femmes et l’histoire</a:t>
            </a:r>
          </a:p>
        </p:txBody>
      </p:sp>
      <p:sp>
        <p:nvSpPr>
          <p:cNvPr id="4" name="Rectangle 3"/>
          <p:cNvSpPr/>
          <p:nvPr/>
        </p:nvSpPr>
        <p:spPr>
          <a:xfrm>
            <a:off x="276975" y="1026463"/>
            <a:ext cx="4824536" cy="461665"/>
          </a:xfrm>
          <a:prstGeom prst="rect">
            <a:avLst/>
          </a:prstGeom>
        </p:spPr>
        <p:txBody>
          <a:bodyPr wrap="square">
            <a:spAutoFit/>
          </a:bodyPr>
          <a:lstStyle/>
          <a:p>
            <a:r>
              <a:rPr lang="fr-FR" sz="2400" dirty="0">
                <a:solidFill>
                  <a:srgbClr val="FFFF00"/>
                </a:solidFill>
              </a:rPr>
              <a:t>Madeleine BRES (1842-1921)  </a:t>
            </a:r>
            <a:endParaRPr lang="fr-FR"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2636911"/>
            <a:ext cx="2286000" cy="2550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contenu 2"/>
          <p:cNvSpPr txBox="1">
            <a:spLocks/>
          </p:cNvSpPr>
          <p:nvPr/>
        </p:nvSpPr>
        <p:spPr>
          <a:xfrm>
            <a:off x="256948" y="1488129"/>
            <a:ext cx="8471489" cy="860752"/>
          </a:xfrm>
          <a:prstGeom prst="rect">
            <a:avLst/>
          </a:prstGeom>
        </p:spPr>
        <p:txBody>
          <a:bodyPr vert="horz" anchor="b">
            <a:noAutofit/>
          </a:bodyPr>
          <a:lstStyle>
            <a:lvl1pPr marL="0" indent="0" algn="r" rtl="0" eaLnBrk="1" latinLnBrk="0" hangingPunct="1">
              <a:spcBef>
                <a:spcPts val="600"/>
              </a:spcBef>
              <a:buClr>
                <a:schemeClr val="tx2"/>
              </a:buClr>
              <a:buSzPct val="73000"/>
              <a:buFont typeface="Wingdings 2"/>
              <a:buNone/>
              <a:defRPr kumimoji="0" sz="2000" kern="1200" baseline="0">
                <a:solidFill>
                  <a:schemeClr val="tx1"/>
                </a:solidFill>
                <a:effectLst/>
                <a:latin typeface="+mn-lt"/>
                <a:ea typeface="+mn-ea"/>
                <a:cs typeface="+mn-cs"/>
              </a:defRPr>
            </a:lvl1pPr>
            <a:lvl2pPr marL="521208" indent="-228600" algn="l" rtl="0" eaLnBrk="1" latinLnBrk="0" hangingPunct="1">
              <a:spcBef>
                <a:spcPts val="500"/>
              </a:spcBef>
              <a:buClr>
                <a:schemeClr val="accent4"/>
              </a:buClr>
              <a:buSzPct val="80000"/>
              <a:buFont typeface="Wingdings 2"/>
              <a:buNone/>
              <a:defRPr kumimoji="0" sz="1800" kern="1200">
                <a:solidFill>
                  <a:schemeClr val="tx1">
                    <a:tint val="7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None/>
              <a:defRPr kumimoji="0" sz="1600" kern="1200">
                <a:solidFill>
                  <a:schemeClr val="tx1">
                    <a:tint val="75000"/>
                  </a:schemeClr>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None/>
              <a:defRPr kumimoji="0" sz="1400" kern="1200">
                <a:solidFill>
                  <a:schemeClr val="tx1">
                    <a:tint val="7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None/>
              <a:defRPr kumimoji="0" sz="1400" kern="1200">
                <a:solidFill>
                  <a:schemeClr val="tx1">
                    <a:tint val="75000"/>
                  </a:schemeClr>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algn="l"/>
            <a:r>
              <a:rPr lang="fr-FR" dirty="0"/>
              <a:t>Première femme française diplômée Docteur(e) en médecine en 1875</a:t>
            </a:r>
          </a:p>
          <a:p>
            <a:pPr algn="l"/>
            <a:r>
              <a:rPr lang="fr-FR" sz="1600" u="wavy" dirty="0"/>
              <a:t>NB</a:t>
            </a:r>
            <a:r>
              <a:rPr lang="fr-FR" sz="1600" dirty="0"/>
              <a:t> : Ouverture des premières facultés de médecine au XIIIe siècle, soit  600 ans plus tôt</a:t>
            </a:r>
          </a:p>
        </p:txBody>
      </p:sp>
      <p:sp>
        <p:nvSpPr>
          <p:cNvPr id="5" name="Rectangle 4"/>
          <p:cNvSpPr/>
          <p:nvPr/>
        </p:nvSpPr>
        <p:spPr>
          <a:xfrm>
            <a:off x="256949" y="5301208"/>
            <a:ext cx="8352928" cy="1477328"/>
          </a:xfrm>
          <a:prstGeom prst="rect">
            <a:avLst/>
          </a:prstGeom>
        </p:spPr>
        <p:txBody>
          <a:bodyPr wrap="square">
            <a:spAutoFit/>
          </a:bodyPr>
          <a:lstStyle/>
          <a:p>
            <a:r>
              <a:rPr lang="fr-FR" dirty="0"/>
              <a:t>Extrait d’un confrère, en 1868 dans la </a:t>
            </a:r>
            <a:r>
              <a:rPr lang="fr-FR" i="1" dirty="0"/>
              <a:t>Gazette des hôpitaux</a:t>
            </a:r>
            <a:r>
              <a:rPr lang="fr-FR" dirty="0"/>
              <a:t> « </a:t>
            </a:r>
            <a:r>
              <a:rPr lang="fr-FR" i="1" dirty="0"/>
              <a:t>pour faire une femme médecin, il faut lui faire perdre la sensibilité, la timidité, la pudeur, l'endurcir par la vue des choses les plus horribles et les plus effrayantes. Lorsque la femme en serait arrivée là, je me le demande, que resterait-il de la femme ? Un être qui ne serait plus ni une jeune fille, ni une femme, ni une épouse, ni une mère.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0070" y="3068960"/>
            <a:ext cx="1440160" cy="153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034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644" y="347464"/>
            <a:ext cx="6255488" cy="936104"/>
          </a:xfrm>
        </p:spPr>
        <p:txBody>
          <a:bodyPr/>
          <a:lstStyle/>
          <a:p>
            <a:pPr algn="l"/>
            <a:r>
              <a:rPr lang="fr-FR" dirty="0"/>
              <a:t>Les femmes et l’histoire</a:t>
            </a:r>
          </a:p>
        </p:txBody>
      </p:sp>
      <p:sp>
        <p:nvSpPr>
          <p:cNvPr id="4" name="Rectangle 3"/>
          <p:cNvSpPr/>
          <p:nvPr/>
        </p:nvSpPr>
        <p:spPr>
          <a:xfrm>
            <a:off x="247689" y="1052735"/>
            <a:ext cx="4824536" cy="461665"/>
          </a:xfrm>
          <a:prstGeom prst="rect">
            <a:avLst/>
          </a:prstGeom>
        </p:spPr>
        <p:txBody>
          <a:bodyPr wrap="square">
            <a:spAutoFit/>
          </a:bodyPr>
          <a:lstStyle/>
          <a:p>
            <a:r>
              <a:rPr lang="fr-FR" sz="2400" dirty="0" err="1">
                <a:solidFill>
                  <a:srgbClr val="FFFF00"/>
                </a:solidFill>
              </a:rPr>
              <a:t>Kathrine</a:t>
            </a:r>
            <a:r>
              <a:rPr lang="fr-FR" sz="2400" dirty="0">
                <a:solidFill>
                  <a:srgbClr val="FFFF00"/>
                </a:solidFill>
              </a:rPr>
              <a:t> SWITZER (1947-)  </a:t>
            </a:r>
            <a:endParaRPr lang="fr-FR" sz="2400" dirty="0"/>
          </a:p>
        </p:txBody>
      </p:sp>
      <p:sp>
        <p:nvSpPr>
          <p:cNvPr id="6" name="Espace réservé du contenu 2"/>
          <p:cNvSpPr txBox="1">
            <a:spLocks/>
          </p:cNvSpPr>
          <p:nvPr/>
        </p:nvSpPr>
        <p:spPr>
          <a:xfrm>
            <a:off x="247689" y="1879543"/>
            <a:ext cx="8640960" cy="432048"/>
          </a:xfrm>
          <a:prstGeom prst="rect">
            <a:avLst/>
          </a:prstGeom>
        </p:spPr>
        <p:txBody>
          <a:bodyPr vert="horz" anchor="b">
            <a:noAutofit/>
          </a:bodyPr>
          <a:lstStyle>
            <a:lvl1pPr marL="0" indent="0" algn="r" rtl="0" eaLnBrk="1" latinLnBrk="0" hangingPunct="1">
              <a:spcBef>
                <a:spcPts val="600"/>
              </a:spcBef>
              <a:buClr>
                <a:schemeClr val="tx2"/>
              </a:buClr>
              <a:buSzPct val="73000"/>
              <a:buFont typeface="Wingdings 2"/>
              <a:buNone/>
              <a:defRPr kumimoji="0" sz="2000" kern="1200" baseline="0">
                <a:solidFill>
                  <a:schemeClr val="tx1"/>
                </a:solidFill>
                <a:effectLst/>
                <a:latin typeface="+mn-lt"/>
                <a:ea typeface="+mn-ea"/>
                <a:cs typeface="+mn-cs"/>
              </a:defRPr>
            </a:lvl1pPr>
            <a:lvl2pPr marL="521208" indent="-228600" algn="l" rtl="0" eaLnBrk="1" latinLnBrk="0" hangingPunct="1">
              <a:spcBef>
                <a:spcPts val="500"/>
              </a:spcBef>
              <a:buClr>
                <a:schemeClr val="accent4"/>
              </a:buClr>
              <a:buSzPct val="80000"/>
              <a:buFont typeface="Wingdings 2"/>
              <a:buNone/>
              <a:defRPr kumimoji="0" sz="1800" kern="1200">
                <a:solidFill>
                  <a:schemeClr val="tx1">
                    <a:tint val="7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None/>
              <a:defRPr kumimoji="0" sz="1600" kern="1200">
                <a:solidFill>
                  <a:schemeClr val="tx1">
                    <a:tint val="75000"/>
                  </a:schemeClr>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None/>
              <a:defRPr kumimoji="0" sz="1400" kern="1200">
                <a:solidFill>
                  <a:schemeClr val="tx1">
                    <a:tint val="7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None/>
              <a:defRPr kumimoji="0" sz="1400" kern="1200">
                <a:solidFill>
                  <a:schemeClr val="tx1">
                    <a:tint val="75000"/>
                  </a:schemeClr>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algn="l"/>
            <a:r>
              <a:rPr lang="fr-FR" dirty="0"/>
              <a:t>Première femme enregistrée officiellement pour courir le marathon de Boston en 1967</a:t>
            </a:r>
          </a:p>
        </p:txBody>
      </p:sp>
      <p:sp>
        <p:nvSpPr>
          <p:cNvPr id="5" name="Rectangle 4"/>
          <p:cNvSpPr/>
          <p:nvPr/>
        </p:nvSpPr>
        <p:spPr>
          <a:xfrm>
            <a:off x="247420" y="5229200"/>
            <a:ext cx="8352928" cy="1477328"/>
          </a:xfrm>
          <a:prstGeom prst="rect">
            <a:avLst/>
          </a:prstGeom>
        </p:spPr>
        <p:txBody>
          <a:bodyPr wrap="square">
            <a:spAutoFit/>
          </a:bodyPr>
          <a:lstStyle/>
          <a:p>
            <a:r>
              <a:rPr lang="fr-FR" dirty="0"/>
              <a:t>Elle porte le dossard 261 et est prise à parti par deux organisateurs qui tentent de l’arrêter. </a:t>
            </a:r>
          </a:p>
          <a:p>
            <a:r>
              <a:rPr lang="fr-FR" dirty="0"/>
              <a:t>Son inscription avait été refusée dans un premier temps à cause des préjugés de cette époque qui estimaient que les femmes n'auraient pas assez d'endurance pour courir, que cela pourrait faire tomber leur utérus ou les masculiniserait.</a:t>
            </a:r>
            <a:endParaRPr lang="fr-FR" i="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420887"/>
            <a:ext cx="3787676" cy="2610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579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1776" y="325278"/>
            <a:ext cx="6255488" cy="936104"/>
          </a:xfrm>
        </p:spPr>
        <p:txBody>
          <a:bodyPr/>
          <a:lstStyle/>
          <a:p>
            <a:pPr algn="l"/>
            <a:r>
              <a:rPr lang="fr-FR" dirty="0"/>
              <a:t>Les femmes et l’histoire</a:t>
            </a:r>
          </a:p>
        </p:txBody>
      </p:sp>
      <p:sp>
        <p:nvSpPr>
          <p:cNvPr id="4" name="Rectangle 3"/>
          <p:cNvSpPr/>
          <p:nvPr/>
        </p:nvSpPr>
        <p:spPr>
          <a:xfrm>
            <a:off x="291400" y="1040947"/>
            <a:ext cx="6480720" cy="461665"/>
          </a:xfrm>
          <a:prstGeom prst="rect">
            <a:avLst/>
          </a:prstGeom>
        </p:spPr>
        <p:txBody>
          <a:bodyPr wrap="square">
            <a:spAutoFit/>
          </a:bodyPr>
          <a:lstStyle/>
          <a:p>
            <a:r>
              <a:rPr lang="fr-FR" sz="2400" dirty="0">
                <a:solidFill>
                  <a:srgbClr val="FFFF00"/>
                </a:solidFill>
              </a:rPr>
              <a:t>Germaine POINSO-CHAPUIS (1901-1981)  </a:t>
            </a:r>
            <a:endParaRPr lang="fr-FR" sz="2400" dirty="0"/>
          </a:p>
        </p:txBody>
      </p:sp>
      <p:sp>
        <p:nvSpPr>
          <p:cNvPr id="6" name="Espace réservé du contenu 2"/>
          <p:cNvSpPr txBox="1">
            <a:spLocks/>
          </p:cNvSpPr>
          <p:nvPr/>
        </p:nvSpPr>
        <p:spPr>
          <a:xfrm>
            <a:off x="253674" y="1663519"/>
            <a:ext cx="8640960" cy="432048"/>
          </a:xfrm>
          <a:prstGeom prst="rect">
            <a:avLst/>
          </a:prstGeom>
        </p:spPr>
        <p:txBody>
          <a:bodyPr vert="horz" anchor="b">
            <a:noAutofit/>
          </a:bodyPr>
          <a:lstStyle>
            <a:lvl1pPr marL="0" indent="0" algn="r" rtl="0" eaLnBrk="1" latinLnBrk="0" hangingPunct="1">
              <a:spcBef>
                <a:spcPts val="600"/>
              </a:spcBef>
              <a:buClr>
                <a:schemeClr val="tx2"/>
              </a:buClr>
              <a:buSzPct val="73000"/>
              <a:buFont typeface="Wingdings 2"/>
              <a:buNone/>
              <a:defRPr kumimoji="0" sz="2000" kern="1200" baseline="0">
                <a:solidFill>
                  <a:schemeClr val="tx1"/>
                </a:solidFill>
                <a:effectLst/>
                <a:latin typeface="+mn-lt"/>
                <a:ea typeface="+mn-ea"/>
                <a:cs typeface="+mn-cs"/>
              </a:defRPr>
            </a:lvl1pPr>
            <a:lvl2pPr marL="521208" indent="-228600" algn="l" rtl="0" eaLnBrk="1" latinLnBrk="0" hangingPunct="1">
              <a:spcBef>
                <a:spcPts val="500"/>
              </a:spcBef>
              <a:buClr>
                <a:schemeClr val="accent4"/>
              </a:buClr>
              <a:buSzPct val="80000"/>
              <a:buFont typeface="Wingdings 2"/>
              <a:buNone/>
              <a:defRPr kumimoji="0" sz="1800" kern="1200">
                <a:solidFill>
                  <a:schemeClr val="tx1">
                    <a:tint val="7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None/>
              <a:defRPr kumimoji="0" sz="1600" kern="1200">
                <a:solidFill>
                  <a:schemeClr val="tx1">
                    <a:tint val="75000"/>
                  </a:schemeClr>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None/>
              <a:defRPr kumimoji="0" sz="1400" kern="1200">
                <a:solidFill>
                  <a:schemeClr val="tx1">
                    <a:tint val="7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None/>
              <a:defRPr kumimoji="0" sz="1400" kern="1200">
                <a:solidFill>
                  <a:schemeClr val="tx1">
                    <a:tint val="75000"/>
                  </a:schemeClr>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algn="l"/>
            <a:r>
              <a:rPr lang="fr-FR" sz="1800" dirty="0"/>
              <a:t>Première femme a exercé les fonctions de ministre de la santé sous le gouvernement de la IVe République. Elle est nommée en 1947.</a:t>
            </a:r>
          </a:p>
        </p:txBody>
      </p:sp>
      <p:sp>
        <p:nvSpPr>
          <p:cNvPr id="5" name="Rectangle 4"/>
          <p:cNvSpPr/>
          <p:nvPr/>
        </p:nvSpPr>
        <p:spPr>
          <a:xfrm>
            <a:off x="253674" y="5871567"/>
            <a:ext cx="8352928" cy="923330"/>
          </a:xfrm>
          <a:prstGeom prst="rect">
            <a:avLst/>
          </a:prstGeom>
        </p:spPr>
        <p:txBody>
          <a:bodyPr wrap="square">
            <a:spAutoFit/>
          </a:bodyPr>
          <a:lstStyle/>
          <a:p>
            <a:r>
              <a:rPr lang="fr-FR" dirty="0"/>
              <a:t>Cécile Brunschvicg, </a:t>
            </a:r>
            <a:r>
              <a:rPr lang="fr-FR" dirty="0" err="1"/>
              <a:t>Suznne</a:t>
            </a:r>
            <a:r>
              <a:rPr lang="fr-FR" dirty="0"/>
              <a:t> </a:t>
            </a:r>
            <a:r>
              <a:rPr lang="fr-FR" dirty="0" err="1"/>
              <a:t>Lacore</a:t>
            </a:r>
            <a:r>
              <a:rPr lang="fr-FR" dirty="0"/>
              <a:t> et </a:t>
            </a:r>
            <a:r>
              <a:rPr lang="fr-FR" dirty="0" err="1"/>
              <a:t>Irene</a:t>
            </a:r>
            <a:r>
              <a:rPr lang="fr-FR" dirty="0"/>
              <a:t> Curie, trois femmes nommées </a:t>
            </a:r>
            <a:r>
              <a:rPr lang="fr-FR" dirty="0" err="1"/>
              <a:t>secretaires</a:t>
            </a:r>
            <a:r>
              <a:rPr lang="fr-FR" dirty="0"/>
              <a:t> d’Etat en 1936, alors qu’elles mêmes n’avaient pas encore obtenu le droit de vote.</a:t>
            </a:r>
            <a:endParaRPr lang="fr-FR" i="1"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068" y="4442817"/>
            <a:ext cx="336232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583" y="2276872"/>
            <a:ext cx="2691687" cy="164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407444"/>
            <a:ext cx="2165604" cy="2749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1003" y="2522639"/>
            <a:ext cx="2873631" cy="1770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209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5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1"/>
                                        </p:tgtEl>
                                        <p:attrNameLst>
                                          <p:attrName>style.visibility</p:attrName>
                                        </p:attrNameLst>
                                      </p:cBhvr>
                                      <p:to>
                                        <p:strVal val="visible"/>
                                      </p:to>
                                    </p:set>
                                    <p:animEffect transition="in" filter="fade">
                                      <p:cBhvr>
                                        <p:cTn id="17" dur="500"/>
                                        <p:tgtEl>
                                          <p:spTgt spid="41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00"/>
                                        </p:tgtEl>
                                        <p:attrNameLst>
                                          <p:attrName>style.visibility</p:attrName>
                                        </p:attrNameLst>
                                      </p:cBhvr>
                                      <p:to>
                                        <p:strVal val="visible"/>
                                      </p:to>
                                    </p:set>
                                    <p:animEffect transition="in" filter="fade">
                                      <p:cBhvr>
                                        <p:cTn id="34" dur="500"/>
                                        <p:tgtEl>
                                          <p:spTgt spid="410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7242048" cy="732696"/>
          </a:xfrm>
        </p:spPr>
        <p:txBody>
          <a:bodyPr>
            <a:normAutofit fontScale="90000"/>
          </a:bodyPr>
          <a:lstStyle/>
          <a:p>
            <a:r>
              <a:rPr lang="fr-FR" dirty="0"/>
              <a:t>Homme femme,</a:t>
            </a:r>
            <a:br>
              <a:rPr lang="fr-FR" dirty="0"/>
            </a:br>
            <a:r>
              <a:rPr lang="fr-FR" dirty="0"/>
              <a:t>Quelles différences?</a:t>
            </a:r>
          </a:p>
        </p:txBody>
      </p:sp>
      <p:sp>
        <p:nvSpPr>
          <p:cNvPr id="7" name="Rectangle 6"/>
          <p:cNvSpPr/>
          <p:nvPr/>
        </p:nvSpPr>
        <p:spPr>
          <a:xfrm>
            <a:off x="350517" y="1412776"/>
            <a:ext cx="7992888" cy="1569660"/>
          </a:xfrm>
          <a:prstGeom prst="rect">
            <a:avLst/>
          </a:prstGeom>
        </p:spPr>
        <p:txBody>
          <a:bodyPr wrap="square">
            <a:spAutoFit/>
          </a:bodyPr>
          <a:lstStyle/>
          <a:p>
            <a:endParaRPr lang="fr-FR" sz="3200" dirty="0"/>
          </a:p>
          <a:p>
            <a:r>
              <a:rPr lang="fr-FR" sz="3200" b="1" dirty="0">
                <a:solidFill>
                  <a:srgbClr val="FFFF00"/>
                </a:solidFill>
              </a:rPr>
              <a:t>1 </a:t>
            </a:r>
            <a:r>
              <a:rPr lang="fr-FR" sz="3200" b="1" cap="small" dirty="0">
                <a:solidFill>
                  <a:srgbClr val="FFFF00"/>
                </a:solidFill>
              </a:rPr>
              <a:t>– </a:t>
            </a:r>
            <a:r>
              <a:rPr lang="fr-FR" sz="3200" b="1" u="sng" cap="small" dirty="0">
                <a:solidFill>
                  <a:srgbClr val="FFFF00"/>
                </a:solidFill>
              </a:rPr>
              <a:t>Biologiques</a:t>
            </a:r>
          </a:p>
          <a:p>
            <a:r>
              <a:rPr lang="fr-FR" sz="3200" dirty="0">
                <a:solidFill>
                  <a:srgbClr val="FFC000"/>
                </a:solidFill>
              </a:rPr>
              <a:t> </a:t>
            </a:r>
          </a:p>
        </p:txBody>
      </p:sp>
      <p:sp>
        <p:nvSpPr>
          <p:cNvPr id="8" name="Rectangle 7"/>
          <p:cNvSpPr/>
          <p:nvPr/>
        </p:nvSpPr>
        <p:spPr>
          <a:xfrm>
            <a:off x="335112" y="3429000"/>
            <a:ext cx="7992888" cy="584775"/>
          </a:xfrm>
          <a:prstGeom prst="rect">
            <a:avLst/>
          </a:prstGeom>
        </p:spPr>
        <p:txBody>
          <a:bodyPr wrap="square">
            <a:spAutoFit/>
          </a:bodyPr>
          <a:lstStyle/>
          <a:p>
            <a:r>
              <a:rPr lang="fr-FR" sz="3200" b="1" dirty="0">
                <a:solidFill>
                  <a:srgbClr val="FFFF00"/>
                </a:solidFill>
              </a:rPr>
              <a:t>2-</a:t>
            </a:r>
            <a:r>
              <a:rPr lang="fr-FR" b="1" dirty="0">
                <a:solidFill>
                  <a:srgbClr val="FFFF00"/>
                </a:solidFill>
              </a:rPr>
              <a:t> </a:t>
            </a:r>
            <a:r>
              <a:rPr lang="fr-FR" sz="3200" b="1" u="sng" cap="small" dirty="0">
                <a:solidFill>
                  <a:srgbClr val="FFFF00"/>
                </a:solidFill>
              </a:rPr>
              <a:t>Liées à nos représentations sociales</a:t>
            </a:r>
          </a:p>
        </p:txBody>
      </p:sp>
      <p:sp>
        <p:nvSpPr>
          <p:cNvPr id="4" name="ZoneTexte 3">
            <a:extLst>
              <a:ext uri="{FF2B5EF4-FFF2-40B4-BE49-F238E27FC236}">
                <a16:creationId xmlns:a16="http://schemas.microsoft.com/office/drawing/2014/main" id="{D5A108AB-E53B-974F-CD30-B535B978BF51}"/>
              </a:ext>
            </a:extLst>
          </p:cNvPr>
          <p:cNvSpPr txBox="1"/>
          <p:nvPr/>
        </p:nvSpPr>
        <p:spPr>
          <a:xfrm>
            <a:off x="350516" y="4903022"/>
            <a:ext cx="7029795" cy="1077218"/>
          </a:xfrm>
          <a:prstGeom prst="rect">
            <a:avLst/>
          </a:prstGeom>
          <a:noFill/>
        </p:spPr>
        <p:txBody>
          <a:bodyPr wrap="square">
            <a:spAutoFit/>
          </a:bodyPr>
          <a:lstStyle/>
          <a:p>
            <a:r>
              <a:rPr lang="fr-FR" sz="3200" b="1" dirty="0">
                <a:solidFill>
                  <a:srgbClr val="FFFF00"/>
                </a:solidFill>
              </a:rPr>
              <a:t>3- </a:t>
            </a:r>
            <a:r>
              <a:rPr lang="fr-FR" sz="3200" b="1" u="sng" cap="small" dirty="0">
                <a:solidFill>
                  <a:srgbClr val="FFFF00"/>
                </a:solidFill>
              </a:rPr>
              <a:t>Comment elles influencent notre destin?</a:t>
            </a:r>
          </a:p>
        </p:txBody>
      </p:sp>
    </p:spTree>
    <p:extLst>
      <p:ext uri="{BB962C8B-B14F-4D97-AF65-F5344CB8AC3E}">
        <p14:creationId xmlns:p14="http://schemas.microsoft.com/office/powerpoint/2010/main" val="193127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1882" y="336586"/>
            <a:ext cx="6255488" cy="936104"/>
          </a:xfrm>
        </p:spPr>
        <p:txBody>
          <a:bodyPr/>
          <a:lstStyle/>
          <a:p>
            <a:pPr algn="l"/>
            <a:r>
              <a:rPr lang="fr-FR" dirty="0"/>
              <a:t>Les femmes et l’histoire</a:t>
            </a:r>
          </a:p>
        </p:txBody>
      </p:sp>
      <p:sp>
        <p:nvSpPr>
          <p:cNvPr id="4" name="Rectangle 3"/>
          <p:cNvSpPr/>
          <p:nvPr/>
        </p:nvSpPr>
        <p:spPr>
          <a:xfrm>
            <a:off x="297371" y="1052735"/>
            <a:ext cx="6480720" cy="461665"/>
          </a:xfrm>
          <a:prstGeom prst="rect">
            <a:avLst/>
          </a:prstGeom>
        </p:spPr>
        <p:txBody>
          <a:bodyPr wrap="square">
            <a:spAutoFit/>
          </a:bodyPr>
          <a:lstStyle/>
          <a:p>
            <a:r>
              <a:rPr lang="fr-FR" sz="2400" dirty="0">
                <a:solidFill>
                  <a:srgbClr val="FFFF00"/>
                </a:solidFill>
              </a:rPr>
              <a:t>Marguerite YOURCENAR (1903-1987)  </a:t>
            </a:r>
            <a:endParaRPr lang="fr-FR" sz="2400" dirty="0"/>
          </a:p>
        </p:txBody>
      </p:sp>
      <p:sp>
        <p:nvSpPr>
          <p:cNvPr id="6" name="Espace réservé du contenu 2"/>
          <p:cNvSpPr txBox="1">
            <a:spLocks/>
          </p:cNvSpPr>
          <p:nvPr/>
        </p:nvSpPr>
        <p:spPr>
          <a:xfrm>
            <a:off x="297371" y="1662011"/>
            <a:ext cx="8640960" cy="432048"/>
          </a:xfrm>
          <a:prstGeom prst="rect">
            <a:avLst/>
          </a:prstGeom>
        </p:spPr>
        <p:txBody>
          <a:bodyPr vert="horz" anchor="b">
            <a:noAutofit/>
          </a:bodyPr>
          <a:lstStyle>
            <a:lvl1pPr marL="0" indent="0" algn="r" rtl="0" eaLnBrk="1" latinLnBrk="0" hangingPunct="1">
              <a:spcBef>
                <a:spcPts val="600"/>
              </a:spcBef>
              <a:buClr>
                <a:schemeClr val="tx2"/>
              </a:buClr>
              <a:buSzPct val="73000"/>
              <a:buFont typeface="Wingdings 2"/>
              <a:buNone/>
              <a:defRPr kumimoji="0" sz="2000" kern="1200" baseline="0">
                <a:solidFill>
                  <a:schemeClr val="tx1"/>
                </a:solidFill>
                <a:effectLst/>
                <a:latin typeface="+mn-lt"/>
                <a:ea typeface="+mn-ea"/>
                <a:cs typeface="+mn-cs"/>
              </a:defRPr>
            </a:lvl1pPr>
            <a:lvl2pPr marL="521208" indent="-228600" algn="l" rtl="0" eaLnBrk="1" latinLnBrk="0" hangingPunct="1">
              <a:spcBef>
                <a:spcPts val="500"/>
              </a:spcBef>
              <a:buClr>
                <a:schemeClr val="accent4"/>
              </a:buClr>
              <a:buSzPct val="80000"/>
              <a:buFont typeface="Wingdings 2"/>
              <a:buNone/>
              <a:defRPr kumimoji="0" sz="1800" kern="1200">
                <a:solidFill>
                  <a:schemeClr val="tx1">
                    <a:tint val="7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None/>
              <a:defRPr kumimoji="0" sz="1600" kern="1200">
                <a:solidFill>
                  <a:schemeClr val="tx1">
                    <a:tint val="75000"/>
                  </a:schemeClr>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None/>
              <a:defRPr kumimoji="0" sz="1400" kern="1200">
                <a:solidFill>
                  <a:schemeClr val="tx1">
                    <a:tint val="7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None/>
              <a:defRPr kumimoji="0" sz="1400" kern="1200">
                <a:solidFill>
                  <a:schemeClr val="tx1">
                    <a:tint val="75000"/>
                  </a:schemeClr>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algn="l"/>
            <a:r>
              <a:rPr lang="fr-FR" sz="1800" dirty="0"/>
              <a:t>Première femme admise à l’Académie Française en 1980; pourtant fondée par Richelieu en 1635.</a:t>
            </a:r>
          </a:p>
        </p:txBody>
      </p:sp>
      <p:sp>
        <p:nvSpPr>
          <p:cNvPr id="5" name="Rectangle 4"/>
          <p:cNvSpPr/>
          <p:nvPr/>
        </p:nvSpPr>
        <p:spPr>
          <a:xfrm>
            <a:off x="265375" y="5373216"/>
            <a:ext cx="8352928" cy="1200329"/>
          </a:xfrm>
          <a:prstGeom prst="rect">
            <a:avLst/>
          </a:prstGeom>
        </p:spPr>
        <p:txBody>
          <a:bodyPr wrap="square">
            <a:spAutoFit/>
          </a:bodyPr>
          <a:lstStyle/>
          <a:p>
            <a:r>
              <a:rPr lang="fr-FR" dirty="0"/>
              <a:t>Il aura fallu  plus de III siècles d’histoire, -345 ans- de pourparlers moraux, sociétaux ou religieux. </a:t>
            </a:r>
          </a:p>
          <a:p>
            <a:r>
              <a:rPr lang="fr-FR" dirty="0"/>
              <a:t>Seulement 9 femmes ont été  nommées depuis, parmi les « 40 immortels »,</a:t>
            </a:r>
          </a:p>
          <a:p>
            <a:r>
              <a:rPr lang="fr-FR" dirty="0"/>
              <a:t>732 depuis sa création .</a:t>
            </a:r>
            <a:endParaRPr lang="fr-FR" i="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095567"/>
            <a:ext cx="2160240" cy="3027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564904"/>
            <a:ext cx="1365068" cy="2122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2424881"/>
            <a:ext cx="3056605" cy="240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75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5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9931" y="338926"/>
            <a:ext cx="6255488" cy="936104"/>
          </a:xfrm>
        </p:spPr>
        <p:txBody>
          <a:bodyPr/>
          <a:lstStyle/>
          <a:p>
            <a:pPr algn="l"/>
            <a:r>
              <a:rPr lang="fr-FR" dirty="0"/>
              <a:t>Les femmes et l’histoire</a:t>
            </a:r>
          </a:p>
        </p:txBody>
      </p:sp>
      <p:sp>
        <p:nvSpPr>
          <p:cNvPr id="4" name="Rectangle 3"/>
          <p:cNvSpPr/>
          <p:nvPr/>
        </p:nvSpPr>
        <p:spPr>
          <a:xfrm>
            <a:off x="253674" y="1052736"/>
            <a:ext cx="6480720" cy="461665"/>
          </a:xfrm>
          <a:prstGeom prst="rect">
            <a:avLst/>
          </a:prstGeom>
        </p:spPr>
        <p:txBody>
          <a:bodyPr wrap="square">
            <a:spAutoFit/>
          </a:bodyPr>
          <a:lstStyle/>
          <a:p>
            <a:r>
              <a:rPr lang="fr-FR" sz="2400" dirty="0">
                <a:solidFill>
                  <a:srgbClr val="FFFF00"/>
                </a:solidFill>
              </a:rPr>
              <a:t>Simon VEIL (1927-2017)  </a:t>
            </a:r>
            <a:endParaRPr lang="fr-FR" sz="2400" dirty="0"/>
          </a:p>
        </p:txBody>
      </p:sp>
      <p:sp>
        <p:nvSpPr>
          <p:cNvPr id="6" name="Espace réservé du contenu 2"/>
          <p:cNvSpPr txBox="1">
            <a:spLocks/>
          </p:cNvSpPr>
          <p:nvPr/>
        </p:nvSpPr>
        <p:spPr>
          <a:xfrm>
            <a:off x="253674" y="1514401"/>
            <a:ext cx="8640960" cy="762471"/>
          </a:xfrm>
          <a:prstGeom prst="rect">
            <a:avLst/>
          </a:prstGeom>
        </p:spPr>
        <p:txBody>
          <a:bodyPr vert="horz" anchor="b">
            <a:noAutofit/>
          </a:bodyPr>
          <a:lstStyle>
            <a:lvl1pPr marL="0" indent="0" algn="r" rtl="0" eaLnBrk="1" latinLnBrk="0" hangingPunct="1">
              <a:spcBef>
                <a:spcPts val="600"/>
              </a:spcBef>
              <a:buClr>
                <a:schemeClr val="tx2"/>
              </a:buClr>
              <a:buSzPct val="73000"/>
              <a:buFont typeface="Wingdings 2"/>
              <a:buNone/>
              <a:defRPr kumimoji="0" sz="2000" kern="1200" baseline="0">
                <a:solidFill>
                  <a:schemeClr val="tx1"/>
                </a:solidFill>
                <a:effectLst/>
                <a:latin typeface="+mn-lt"/>
                <a:ea typeface="+mn-ea"/>
                <a:cs typeface="+mn-cs"/>
              </a:defRPr>
            </a:lvl1pPr>
            <a:lvl2pPr marL="521208" indent="-228600" algn="l" rtl="0" eaLnBrk="1" latinLnBrk="0" hangingPunct="1">
              <a:spcBef>
                <a:spcPts val="500"/>
              </a:spcBef>
              <a:buClr>
                <a:schemeClr val="accent4"/>
              </a:buClr>
              <a:buSzPct val="80000"/>
              <a:buFont typeface="Wingdings 2"/>
              <a:buNone/>
              <a:defRPr kumimoji="0" sz="1800" kern="1200">
                <a:solidFill>
                  <a:schemeClr val="tx1">
                    <a:tint val="7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None/>
              <a:defRPr kumimoji="0" sz="1600" kern="1200">
                <a:solidFill>
                  <a:schemeClr val="tx1">
                    <a:tint val="75000"/>
                  </a:schemeClr>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None/>
              <a:defRPr kumimoji="0" sz="1400" kern="1200">
                <a:solidFill>
                  <a:schemeClr val="tx1">
                    <a:tint val="7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None/>
              <a:defRPr kumimoji="0" sz="1400" kern="1200">
                <a:solidFill>
                  <a:schemeClr val="tx1">
                    <a:tint val="75000"/>
                  </a:schemeClr>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algn="l"/>
            <a:r>
              <a:rPr lang="fr-FR" sz="1800" dirty="0"/>
              <a:t>En 1974, elle est nommée ministre de la santé . Elle fait voter la loi dépénalisant le recours par une femme à l</a:t>
            </a:r>
            <a:r>
              <a:rPr lang="fr-FR" sz="1800" dirty="0">
                <a:hlinkClick r:id="rId2" tooltip="Interruption volontaire de grossesse"/>
              </a:rPr>
              <a:t>‘</a:t>
            </a:r>
            <a:r>
              <a:rPr lang="fr-FR" sz="1800" dirty="0"/>
              <a:t>intervention volontaire de grossesse (IVG).</a:t>
            </a:r>
          </a:p>
        </p:txBody>
      </p:sp>
      <p:sp>
        <p:nvSpPr>
          <p:cNvPr id="5" name="Rectangle 4"/>
          <p:cNvSpPr/>
          <p:nvPr/>
        </p:nvSpPr>
        <p:spPr>
          <a:xfrm>
            <a:off x="253674" y="5661248"/>
            <a:ext cx="8352928" cy="923330"/>
          </a:xfrm>
          <a:prstGeom prst="rect">
            <a:avLst/>
          </a:prstGeom>
        </p:spPr>
        <p:txBody>
          <a:bodyPr wrap="square">
            <a:spAutoFit/>
          </a:bodyPr>
          <a:lstStyle/>
          <a:p>
            <a:r>
              <a:rPr lang="fr-FR" dirty="0"/>
              <a:t>Une avancée majeure pour que toutes les femmes disposent pleinement de leur corps et de leur vie, en décidant de leur contraception et de leur désir de devenir mère.</a:t>
            </a:r>
            <a:endParaRPr lang="fr-FR" i="1"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2676525"/>
            <a:ext cx="3894162" cy="2698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943" y="3287630"/>
            <a:ext cx="1952625"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674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5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9931" y="338926"/>
            <a:ext cx="6255488" cy="936104"/>
          </a:xfrm>
        </p:spPr>
        <p:txBody>
          <a:bodyPr/>
          <a:lstStyle/>
          <a:p>
            <a:pPr algn="l"/>
            <a:r>
              <a:rPr lang="fr-FR" dirty="0"/>
              <a:t>Les femmes et l’histoire</a:t>
            </a:r>
          </a:p>
        </p:txBody>
      </p:sp>
      <p:sp>
        <p:nvSpPr>
          <p:cNvPr id="4" name="Rectangle 3"/>
          <p:cNvSpPr/>
          <p:nvPr/>
        </p:nvSpPr>
        <p:spPr>
          <a:xfrm>
            <a:off x="253674" y="1052736"/>
            <a:ext cx="6480720" cy="461665"/>
          </a:xfrm>
          <a:prstGeom prst="rect">
            <a:avLst/>
          </a:prstGeom>
        </p:spPr>
        <p:txBody>
          <a:bodyPr wrap="square">
            <a:spAutoFit/>
          </a:bodyPr>
          <a:lstStyle/>
          <a:p>
            <a:r>
              <a:rPr lang="fr-FR" sz="2400" dirty="0">
                <a:solidFill>
                  <a:srgbClr val="FFFF00"/>
                </a:solidFill>
              </a:rPr>
              <a:t>Simone Louise DES FOREST (1910-2004)  </a:t>
            </a:r>
            <a:endParaRPr lang="fr-FR" sz="2400" dirty="0"/>
          </a:p>
        </p:txBody>
      </p:sp>
      <p:sp>
        <p:nvSpPr>
          <p:cNvPr id="6" name="Espace réservé du contenu 2"/>
          <p:cNvSpPr txBox="1">
            <a:spLocks/>
          </p:cNvSpPr>
          <p:nvPr/>
        </p:nvSpPr>
        <p:spPr>
          <a:xfrm>
            <a:off x="253674" y="1916832"/>
            <a:ext cx="8640960" cy="762471"/>
          </a:xfrm>
          <a:prstGeom prst="rect">
            <a:avLst/>
          </a:prstGeom>
        </p:spPr>
        <p:txBody>
          <a:bodyPr vert="horz" anchor="b">
            <a:noAutofit/>
          </a:bodyPr>
          <a:lstStyle>
            <a:lvl1pPr marL="0" indent="0" algn="r" rtl="0" eaLnBrk="1" latinLnBrk="0" hangingPunct="1">
              <a:spcBef>
                <a:spcPts val="600"/>
              </a:spcBef>
              <a:buClr>
                <a:schemeClr val="tx2"/>
              </a:buClr>
              <a:buSzPct val="73000"/>
              <a:buFont typeface="Wingdings 2"/>
              <a:buNone/>
              <a:defRPr kumimoji="0" sz="2000" kern="1200" baseline="0">
                <a:solidFill>
                  <a:schemeClr val="tx1"/>
                </a:solidFill>
                <a:effectLst/>
                <a:latin typeface="+mn-lt"/>
                <a:ea typeface="+mn-ea"/>
                <a:cs typeface="+mn-cs"/>
              </a:defRPr>
            </a:lvl1pPr>
            <a:lvl2pPr marL="521208" indent="-228600" algn="l" rtl="0" eaLnBrk="1" latinLnBrk="0" hangingPunct="1">
              <a:spcBef>
                <a:spcPts val="500"/>
              </a:spcBef>
              <a:buClr>
                <a:schemeClr val="accent4"/>
              </a:buClr>
              <a:buSzPct val="80000"/>
              <a:buFont typeface="Wingdings 2"/>
              <a:buNone/>
              <a:defRPr kumimoji="0" sz="1800" kern="1200">
                <a:solidFill>
                  <a:schemeClr val="tx1">
                    <a:tint val="7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None/>
              <a:defRPr kumimoji="0" sz="1600" kern="1200">
                <a:solidFill>
                  <a:schemeClr val="tx1">
                    <a:tint val="75000"/>
                  </a:schemeClr>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None/>
              <a:defRPr kumimoji="0" sz="1400" kern="1200">
                <a:solidFill>
                  <a:schemeClr val="tx1">
                    <a:tint val="7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None/>
              <a:defRPr kumimoji="0" sz="1400" kern="1200">
                <a:solidFill>
                  <a:schemeClr val="tx1">
                    <a:tint val="75000"/>
                  </a:schemeClr>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algn="l"/>
            <a:r>
              <a:rPr lang="fr-FR" sz="1800" dirty="0"/>
              <a:t>Elle est l'une des premières femmes à avoir eu son permis de conduire en France, en 1929. Dès 1930, elle participe à des courses automobiles. Elle devient pilote automobile professionnelle jusqu’en 1957, sans avoir le moindre accident au cours de sa carrière.</a:t>
            </a:r>
          </a:p>
        </p:txBody>
      </p:sp>
      <p:sp>
        <p:nvSpPr>
          <p:cNvPr id="5" name="Rectangle 4"/>
          <p:cNvSpPr/>
          <p:nvPr/>
        </p:nvSpPr>
        <p:spPr>
          <a:xfrm>
            <a:off x="397690" y="5805264"/>
            <a:ext cx="8352928" cy="923330"/>
          </a:xfrm>
          <a:prstGeom prst="rect">
            <a:avLst/>
          </a:prstGeom>
        </p:spPr>
        <p:txBody>
          <a:bodyPr wrap="square">
            <a:spAutoFit/>
          </a:bodyPr>
          <a:lstStyle/>
          <a:p>
            <a:r>
              <a:rPr lang="fr-FR" dirty="0"/>
              <a:t>Sa renommée donnera naissance à l’expression « en voiture Simone ! »</a:t>
            </a:r>
          </a:p>
          <a:p>
            <a:r>
              <a:rPr lang="fr-FR" i="1" dirty="0"/>
              <a:t>NB: Seulement 7% des rues arborant des patronymes, sont des noms de femmes illustres.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679303"/>
            <a:ext cx="1722558" cy="290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071" y="2996953"/>
            <a:ext cx="3852111"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054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0561" y="918529"/>
            <a:ext cx="7242048" cy="660688"/>
          </a:xfrm>
        </p:spPr>
        <p:txBody>
          <a:bodyPr>
            <a:normAutofit fontScale="90000"/>
          </a:bodyPr>
          <a:lstStyle/>
          <a:p>
            <a:r>
              <a:rPr lang="fr-FR" dirty="0"/>
              <a:t>NE pas rester indifférent aux différences</a:t>
            </a:r>
            <a:br>
              <a:rPr lang="fr-FR" dirty="0"/>
            </a:br>
            <a:r>
              <a:rPr lang="fr-FR" dirty="0"/>
              <a:t>pour ne pas être complice</a:t>
            </a:r>
          </a:p>
        </p:txBody>
      </p:sp>
      <p:pic>
        <p:nvPicPr>
          <p:cNvPr id="8194" name="Picture 2" descr="E:\Mes dossiers\Documents T\AC 2017-19\PVS\Egalité fille garçon\Super mam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099" y="4632819"/>
            <a:ext cx="1800200" cy="208671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E:\Mes dossiers\Documents T\AC 2017-19\PVS\Egalité fille garçon\ne ferme pas les yeu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1747263"/>
            <a:ext cx="3888432" cy="271674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E:\Mes dossiers\Documents T\AC 2017-19\PVS\Egalité fille garçon\mur du silen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27" y="1614327"/>
            <a:ext cx="2871415" cy="43251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9512" y="5928715"/>
            <a:ext cx="4797316" cy="812530"/>
          </a:xfrm>
          <a:prstGeom prst="rect">
            <a:avLst/>
          </a:prstGeom>
        </p:spPr>
        <p:txBody>
          <a:bodyPr wrap="square">
            <a:spAutoFit/>
          </a:bodyPr>
          <a:lstStyle/>
          <a:p>
            <a:r>
              <a:rPr lang="fr-FR" b="1" cap="small" dirty="0">
                <a:solidFill>
                  <a:srgbClr val="E7096D"/>
                </a:solidFill>
              </a:rPr>
              <a:t>              </a:t>
            </a:r>
            <a:r>
              <a:rPr lang="fr-FR" b="1" cap="small" dirty="0">
                <a:solidFill>
                  <a:srgbClr val="2529A1"/>
                </a:solidFill>
              </a:rPr>
              <a:t>La </a:t>
            </a:r>
            <a:r>
              <a:rPr lang="fr-FR" sz="3600" b="1" i="1" cap="small" dirty="0">
                <a:solidFill>
                  <a:srgbClr val="2529A1"/>
                </a:solidFill>
              </a:rPr>
              <a:t>prévention</a:t>
            </a:r>
            <a:r>
              <a:rPr lang="fr-FR" b="1" cap="small" dirty="0">
                <a:solidFill>
                  <a:srgbClr val="2529A1"/>
                </a:solidFill>
              </a:rPr>
              <a:t> </a:t>
            </a:r>
          </a:p>
          <a:p>
            <a:r>
              <a:rPr lang="fr-FR" b="1" cap="small" dirty="0">
                <a:solidFill>
                  <a:srgbClr val="2529A1"/>
                </a:solidFill>
              </a:rPr>
              <a:t>                           c’est l’affaire de tous !!!</a:t>
            </a:r>
          </a:p>
        </p:txBody>
      </p:sp>
      <p:pic>
        <p:nvPicPr>
          <p:cNvPr id="5" name="Image 4">
            <a:extLst>
              <a:ext uri="{FF2B5EF4-FFF2-40B4-BE49-F238E27FC236}">
                <a16:creationId xmlns:a16="http://schemas.microsoft.com/office/drawing/2014/main" id="{9BC07F38-465F-43CE-13E6-7463F65CFB4C}"/>
              </a:ext>
            </a:extLst>
          </p:cNvPr>
          <p:cNvPicPr>
            <a:picLocks noChangeAspect="1"/>
          </p:cNvPicPr>
          <p:nvPr/>
        </p:nvPicPr>
        <p:blipFill>
          <a:blip r:embed="rId5"/>
          <a:stretch>
            <a:fillRect/>
          </a:stretch>
        </p:blipFill>
        <p:spPr>
          <a:xfrm>
            <a:off x="6324470" y="4005064"/>
            <a:ext cx="1922726" cy="2454909"/>
          </a:xfrm>
          <a:prstGeom prst="rect">
            <a:avLst/>
          </a:prstGeom>
        </p:spPr>
      </p:pic>
    </p:spTree>
    <p:extLst>
      <p:ext uri="{BB962C8B-B14F-4D97-AF65-F5344CB8AC3E}">
        <p14:creationId xmlns:p14="http://schemas.microsoft.com/office/powerpoint/2010/main" val="426343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196"/>
                                        </p:tgtEl>
                                        <p:attrNameLst>
                                          <p:attrName>style.visibility</p:attrName>
                                        </p:attrNameLst>
                                      </p:cBhvr>
                                      <p:to>
                                        <p:strVal val="visible"/>
                                      </p:to>
                                    </p:set>
                                    <p:anim calcmode="lin" valueType="num">
                                      <p:cBhvr>
                                        <p:cTn id="14" dur="500" fill="hold"/>
                                        <p:tgtEl>
                                          <p:spTgt spid="8196"/>
                                        </p:tgtEl>
                                        <p:attrNameLst>
                                          <p:attrName>ppt_w</p:attrName>
                                        </p:attrNameLst>
                                      </p:cBhvr>
                                      <p:tavLst>
                                        <p:tav tm="0">
                                          <p:val>
                                            <p:fltVal val="0"/>
                                          </p:val>
                                        </p:tav>
                                        <p:tav tm="100000">
                                          <p:val>
                                            <p:strVal val="#ppt_w"/>
                                          </p:val>
                                        </p:tav>
                                      </p:tavLst>
                                    </p:anim>
                                    <p:anim calcmode="lin" valueType="num">
                                      <p:cBhvr>
                                        <p:cTn id="15" dur="500" fill="hold"/>
                                        <p:tgtEl>
                                          <p:spTgt spid="8196"/>
                                        </p:tgtEl>
                                        <p:attrNameLst>
                                          <p:attrName>ppt_h</p:attrName>
                                        </p:attrNameLst>
                                      </p:cBhvr>
                                      <p:tavLst>
                                        <p:tav tm="0">
                                          <p:val>
                                            <p:fltVal val="0"/>
                                          </p:val>
                                        </p:tav>
                                        <p:tav tm="100000">
                                          <p:val>
                                            <p:strVal val="#ppt_h"/>
                                          </p:val>
                                        </p:tav>
                                      </p:tavLst>
                                    </p:anim>
                                    <p:animEffect transition="in" filter="fade">
                                      <p:cBhvr>
                                        <p:cTn id="16" dur="500"/>
                                        <p:tgtEl>
                                          <p:spTgt spid="819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8195"/>
                                        </p:tgtEl>
                                        <p:attrNameLst>
                                          <p:attrName>style.visibility</p:attrName>
                                        </p:attrNameLst>
                                      </p:cBhvr>
                                      <p:to>
                                        <p:strVal val="visible"/>
                                      </p:to>
                                    </p:set>
                                    <p:animEffect transition="in" filter="circle(in)">
                                      <p:cBhvr>
                                        <p:cTn id="21" dur="2000"/>
                                        <p:tgtEl>
                                          <p:spTgt spid="8195"/>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fltVal val="0"/>
                                          </p:val>
                                        </p:tav>
                                        <p:tav tm="100000">
                                          <p:val>
                                            <p:strVal val="#ppt_w"/>
                                          </p:val>
                                        </p:tav>
                                      </p:tavLst>
                                    </p:anim>
                                    <p:anim calcmode="lin" valueType="num">
                                      <p:cBhvr>
                                        <p:cTn id="27" dur="1000" fill="hold"/>
                                        <p:tgtEl>
                                          <p:spTgt spid="3"/>
                                        </p:tgtEl>
                                        <p:attrNameLst>
                                          <p:attrName>ppt_h</p:attrName>
                                        </p:attrNameLst>
                                      </p:cBhvr>
                                      <p:tavLst>
                                        <p:tav tm="0">
                                          <p:val>
                                            <p:fltVal val="0"/>
                                          </p:val>
                                        </p:tav>
                                        <p:tav tm="100000">
                                          <p:val>
                                            <p:strVal val="#ppt_h"/>
                                          </p:val>
                                        </p:tav>
                                      </p:tavLst>
                                    </p:anim>
                                    <p:anim calcmode="lin" valueType="num">
                                      <p:cBhvr>
                                        <p:cTn id="28" dur="1000" fill="hold"/>
                                        <p:tgtEl>
                                          <p:spTgt spid="3"/>
                                        </p:tgtEl>
                                        <p:attrNameLst>
                                          <p:attrName>style.rotation</p:attrName>
                                        </p:attrNameLst>
                                      </p:cBhvr>
                                      <p:tavLst>
                                        <p:tav tm="0">
                                          <p:val>
                                            <p:fltVal val="90"/>
                                          </p:val>
                                        </p:tav>
                                        <p:tav tm="100000">
                                          <p:val>
                                            <p:fltVal val="0"/>
                                          </p:val>
                                        </p:tav>
                                      </p:tavLst>
                                    </p:anim>
                                    <p:animEffect transition="in" filter="fade">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8194"/>
                                        </p:tgtEl>
                                        <p:attrNameLst>
                                          <p:attrName>style.visibility</p:attrName>
                                        </p:attrNameLst>
                                      </p:cBhvr>
                                      <p:to>
                                        <p:strVal val="visible"/>
                                      </p:to>
                                    </p:set>
                                    <p:animEffect transition="in" filter="wipe(down)">
                                      <p:cBhvr>
                                        <p:cTn id="34" dur="580">
                                          <p:stCondLst>
                                            <p:cond delay="0"/>
                                          </p:stCondLst>
                                        </p:cTn>
                                        <p:tgtEl>
                                          <p:spTgt spid="8194"/>
                                        </p:tgtEl>
                                      </p:cBhvr>
                                    </p:animEffect>
                                    <p:anim calcmode="lin" valueType="num">
                                      <p:cBhvr>
                                        <p:cTn id="35"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40" dur="26">
                                          <p:stCondLst>
                                            <p:cond delay="650"/>
                                          </p:stCondLst>
                                        </p:cTn>
                                        <p:tgtEl>
                                          <p:spTgt spid="8194"/>
                                        </p:tgtEl>
                                      </p:cBhvr>
                                      <p:to x="100000" y="60000"/>
                                    </p:animScale>
                                    <p:animScale>
                                      <p:cBhvr>
                                        <p:cTn id="41" dur="166" decel="50000">
                                          <p:stCondLst>
                                            <p:cond delay="676"/>
                                          </p:stCondLst>
                                        </p:cTn>
                                        <p:tgtEl>
                                          <p:spTgt spid="8194"/>
                                        </p:tgtEl>
                                      </p:cBhvr>
                                      <p:to x="100000" y="100000"/>
                                    </p:animScale>
                                    <p:animScale>
                                      <p:cBhvr>
                                        <p:cTn id="42" dur="26">
                                          <p:stCondLst>
                                            <p:cond delay="1312"/>
                                          </p:stCondLst>
                                        </p:cTn>
                                        <p:tgtEl>
                                          <p:spTgt spid="8194"/>
                                        </p:tgtEl>
                                      </p:cBhvr>
                                      <p:to x="100000" y="80000"/>
                                    </p:animScale>
                                    <p:animScale>
                                      <p:cBhvr>
                                        <p:cTn id="43" dur="166" decel="50000">
                                          <p:stCondLst>
                                            <p:cond delay="1338"/>
                                          </p:stCondLst>
                                        </p:cTn>
                                        <p:tgtEl>
                                          <p:spTgt spid="8194"/>
                                        </p:tgtEl>
                                      </p:cBhvr>
                                      <p:to x="100000" y="100000"/>
                                    </p:animScale>
                                    <p:animScale>
                                      <p:cBhvr>
                                        <p:cTn id="44" dur="26">
                                          <p:stCondLst>
                                            <p:cond delay="1642"/>
                                          </p:stCondLst>
                                        </p:cTn>
                                        <p:tgtEl>
                                          <p:spTgt spid="8194"/>
                                        </p:tgtEl>
                                      </p:cBhvr>
                                      <p:to x="100000" y="90000"/>
                                    </p:animScale>
                                    <p:animScale>
                                      <p:cBhvr>
                                        <p:cTn id="45" dur="166" decel="50000">
                                          <p:stCondLst>
                                            <p:cond delay="1668"/>
                                          </p:stCondLst>
                                        </p:cTn>
                                        <p:tgtEl>
                                          <p:spTgt spid="8194"/>
                                        </p:tgtEl>
                                      </p:cBhvr>
                                      <p:to x="100000" y="100000"/>
                                    </p:animScale>
                                    <p:animScale>
                                      <p:cBhvr>
                                        <p:cTn id="46" dur="26">
                                          <p:stCondLst>
                                            <p:cond delay="1808"/>
                                          </p:stCondLst>
                                        </p:cTn>
                                        <p:tgtEl>
                                          <p:spTgt spid="8194"/>
                                        </p:tgtEl>
                                      </p:cBhvr>
                                      <p:to x="100000" y="95000"/>
                                    </p:animScale>
                                    <p:animScale>
                                      <p:cBhvr>
                                        <p:cTn id="47" dur="166" decel="50000">
                                          <p:stCondLst>
                                            <p:cond delay="1834"/>
                                          </p:stCondLst>
                                        </p:cTn>
                                        <p:tgtEl>
                                          <p:spTgt spid="8194"/>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80">
                                          <p:stCondLst>
                                            <p:cond delay="0"/>
                                          </p:stCondLst>
                                        </p:cTn>
                                        <p:tgtEl>
                                          <p:spTgt spid="5"/>
                                        </p:tgtEl>
                                      </p:cBhvr>
                                    </p:animEffect>
                                    <p:anim calcmode="lin" valueType="num">
                                      <p:cBhvr>
                                        <p:cTn id="5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8" dur="26">
                                          <p:stCondLst>
                                            <p:cond delay="650"/>
                                          </p:stCondLst>
                                        </p:cTn>
                                        <p:tgtEl>
                                          <p:spTgt spid="5"/>
                                        </p:tgtEl>
                                      </p:cBhvr>
                                      <p:to x="100000" y="60000"/>
                                    </p:animScale>
                                    <p:animScale>
                                      <p:cBhvr>
                                        <p:cTn id="59" dur="166" decel="50000">
                                          <p:stCondLst>
                                            <p:cond delay="676"/>
                                          </p:stCondLst>
                                        </p:cTn>
                                        <p:tgtEl>
                                          <p:spTgt spid="5"/>
                                        </p:tgtEl>
                                      </p:cBhvr>
                                      <p:to x="100000" y="100000"/>
                                    </p:animScale>
                                    <p:animScale>
                                      <p:cBhvr>
                                        <p:cTn id="60" dur="26">
                                          <p:stCondLst>
                                            <p:cond delay="1312"/>
                                          </p:stCondLst>
                                        </p:cTn>
                                        <p:tgtEl>
                                          <p:spTgt spid="5"/>
                                        </p:tgtEl>
                                      </p:cBhvr>
                                      <p:to x="100000" y="80000"/>
                                    </p:animScale>
                                    <p:animScale>
                                      <p:cBhvr>
                                        <p:cTn id="61" dur="166" decel="50000">
                                          <p:stCondLst>
                                            <p:cond delay="1338"/>
                                          </p:stCondLst>
                                        </p:cTn>
                                        <p:tgtEl>
                                          <p:spTgt spid="5"/>
                                        </p:tgtEl>
                                      </p:cBhvr>
                                      <p:to x="100000" y="100000"/>
                                    </p:animScale>
                                    <p:animScale>
                                      <p:cBhvr>
                                        <p:cTn id="62" dur="26">
                                          <p:stCondLst>
                                            <p:cond delay="1642"/>
                                          </p:stCondLst>
                                        </p:cTn>
                                        <p:tgtEl>
                                          <p:spTgt spid="5"/>
                                        </p:tgtEl>
                                      </p:cBhvr>
                                      <p:to x="100000" y="90000"/>
                                    </p:animScale>
                                    <p:animScale>
                                      <p:cBhvr>
                                        <p:cTn id="63" dur="166" decel="50000">
                                          <p:stCondLst>
                                            <p:cond delay="1668"/>
                                          </p:stCondLst>
                                        </p:cTn>
                                        <p:tgtEl>
                                          <p:spTgt spid="5"/>
                                        </p:tgtEl>
                                      </p:cBhvr>
                                      <p:to x="100000" y="100000"/>
                                    </p:animScale>
                                    <p:animScale>
                                      <p:cBhvr>
                                        <p:cTn id="64" dur="26">
                                          <p:stCondLst>
                                            <p:cond delay="1808"/>
                                          </p:stCondLst>
                                        </p:cTn>
                                        <p:tgtEl>
                                          <p:spTgt spid="5"/>
                                        </p:tgtEl>
                                      </p:cBhvr>
                                      <p:to x="100000" y="95000"/>
                                    </p:animScale>
                                    <p:animScale>
                                      <p:cBhvr>
                                        <p:cTn id="6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7242048" cy="732696"/>
          </a:xfrm>
        </p:spPr>
        <p:txBody>
          <a:bodyPr>
            <a:normAutofit fontScale="90000"/>
          </a:bodyPr>
          <a:lstStyle/>
          <a:p>
            <a:r>
              <a:rPr lang="fr-FR" dirty="0"/>
              <a:t>Homme femme,</a:t>
            </a:r>
            <a:br>
              <a:rPr lang="fr-FR" dirty="0"/>
            </a:br>
            <a:r>
              <a:rPr lang="fr-FR" dirty="0"/>
              <a:t>Quelles différences?</a:t>
            </a:r>
          </a:p>
        </p:txBody>
      </p:sp>
      <p:sp>
        <p:nvSpPr>
          <p:cNvPr id="3" name="Rectangle 2"/>
          <p:cNvSpPr/>
          <p:nvPr/>
        </p:nvSpPr>
        <p:spPr>
          <a:xfrm>
            <a:off x="118463" y="2062992"/>
            <a:ext cx="8605789" cy="954107"/>
          </a:xfrm>
          <a:prstGeom prst="rect">
            <a:avLst/>
          </a:prstGeom>
        </p:spPr>
        <p:txBody>
          <a:bodyPr wrap="square">
            <a:spAutoFit/>
          </a:bodyPr>
          <a:lstStyle/>
          <a:p>
            <a:pPr marL="285750" indent="-285750">
              <a:buFont typeface="Courier New" panose="02070309020205020404" pitchFamily="49" charset="0"/>
              <a:buChar char="o"/>
            </a:pPr>
            <a:r>
              <a:rPr lang="fr-FR" b="1" u="sng" dirty="0">
                <a:solidFill>
                  <a:srgbClr val="FFFF00"/>
                </a:solidFill>
              </a:rPr>
              <a:t>Le sexe </a:t>
            </a:r>
            <a:r>
              <a:rPr lang="fr-FR" sz="2000" dirty="0"/>
              <a:t>est la différence </a:t>
            </a:r>
            <a:r>
              <a:rPr lang="fr-FR" dirty="0"/>
              <a:t>déterminante pour le classement de l’identité d’un individu.</a:t>
            </a:r>
          </a:p>
          <a:p>
            <a:r>
              <a:rPr lang="fr-FR" dirty="0"/>
              <a:t>     - Défini dès la naissance selon l’anatomie féminine ou masculine du nouveau né. </a:t>
            </a:r>
          </a:p>
        </p:txBody>
      </p:sp>
      <p:sp>
        <p:nvSpPr>
          <p:cNvPr id="7" name="Rectangle 6"/>
          <p:cNvSpPr/>
          <p:nvPr/>
        </p:nvSpPr>
        <p:spPr>
          <a:xfrm>
            <a:off x="350517" y="1151166"/>
            <a:ext cx="7992888" cy="523220"/>
          </a:xfrm>
          <a:prstGeom prst="rect">
            <a:avLst/>
          </a:prstGeom>
        </p:spPr>
        <p:txBody>
          <a:bodyPr wrap="square">
            <a:spAutoFit/>
          </a:bodyPr>
          <a:lstStyle/>
          <a:p>
            <a:r>
              <a:rPr lang="fr-FR" sz="2800" b="1" dirty="0">
                <a:solidFill>
                  <a:srgbClr val="FFFF00"/>
                </a:solidFill>
              </a:rPr>
              <a:t>1 </a:t>
            </a:r>
            <a:r>
              <a:rPr lang="fr-FR" sz="2800" b="1" cap="small" dirty="0">
                <a:solidFill>
                  <a:srgbClr val="FFFF00"/>
                </a:solidFill>
              </a:rPr>
              <a:t>– </a:t>
            </a:r>
            <a:r>
              <a:rPr lang="fr-FR" sz="2800" b="1" u="sng" cap="small" dirty="0">
                <a:solidFill>
                  <a:srgbClr val="FFFF00"/>
                </a:solidFill>
              </a:rPr>
              <a:t>Biologiques</a:t>
            </a:r>
          </a:p>
        </p:txBody>
      </p:sp>
      <p:sp>
        <p:nvSpPr>
          <p:cNvPr id="8" name="Rectangle 7"/>
          <p:cNvSpPr/>
          <p:nvPr/>
        </p:nvSpPr>
        <p:spPr>
          <a:xfrm>
            <a:off x="78382" y="3078655"/>
            <a:ext cx="8537157" cy="369332"/>
          </a:xfrm>
          <a:prstGeom prst="rect">
            <a:avLst/>
          </a:prstGeom>
        </p:spPr>
        <p:txBody>
          <a:bodyPr wrap="square">
            <a:spAutoFit/>
          </a:bodyPr>
          <a:lstStyle/>
          <a:p>
            <a:pPr marL="285750" indent="-285750">
              <a:buFont typeface="Courier New" panose="02070309020205020404" pitchFamily="49" charset="0"/>
              <a:buChar char="o"/>
            </a:pPr>
            <a:r>
              <a:rPr lang="fr-FR" b="1" u="sng" dirty="0">
                <a:solidFill>
                  <a:srgbClr val="FFFF00"/>
                </a:solidFill>
              </a:rPr>
              <a:t>Les hormones</a:t>
            </a:r>
            <a:r>
              <a:rPr lang="fr-FR" b="1" dirty="0">
                <a:solidFill>
                  <a:srgbClr val="FFFF00"/>
                </a:solidFill>
              </a:rPr>
              <a:t> </a:t>
            </a:r>
            <a:r>
              <a:rPr lang="fr-FR" dirty="0">
                <a:solidFill>
                  <a:srgbClr val="FFFF00"/>
                </a:solidFill>
              </a:rPr>
              <a:t> </a:t>
            </a:r>
            <a:r>
              <a:rPr lang="fr-FR" dirty="0"/>
              <a:t>tiennent un rôle essentiel dans cette d</a:t>
            </a:r>
            <a:r>
              <a:rPr lang="fr-FR" b="1" dirty="0"/>
              <a:t>ifférence biologique</a:t>
            </a:r>
            <a:r>
              <a:rPr lang="fr-FR" dirty="0"/>
              <a:t>. </a:t>
            </a:r>
          </a:p>
        </p:txBody>
      </p:sp>
      <p:sp>
        <p:nvSpPr>
          <p:cNvPr id="9" name="Rectangle 8"/>
          <p:cNvSpPr/>
          <p:nvPr/>
        </p:nvSpPr>
        <p:spPr>
          <a:xfrm>
            <a:off x="276387" y="1684023"/>
            <a:ext cx="7992888" cy="369332"/>
          </a:xfrm>
          <a:prstGeom prst="rect">
            <a:avLst/>
          </a:prstGeom>
        </p:spPr>
        <p:txBody>
          <a:bodyPr wrap="square">
            <a:spAutoFit/>
          </a:bodyPr>
          <a:lstStyle/>
          <a:p>
            <a:r>
              <a:rPr lang="fr-FR" b="1" dirty="0"/>
              <a:t>Les différences biologiques renvoient au corps de l’homme et de la femme</a:t>
            </a:r>
            <a:r>
              <a:rPr lang="fr-FR" dirty="0"/>
              <a:t>. </a:t>
            </a:r>
          </a:p>
        </p:txBody>
      </p:sp>
      <p:sp>
        <p:nvSpPr>
          <p:cNvPr id="11" name="Rectangle 10"/>
          <p:cNvSpPr/>
          <p:nvPr/>
        </p:nvSpPr>
        <p:spPr>
          <a:xfrm>
            <a:off x="542046" y="3881475"/>
            <a:ext cx="7992888" cy="369332"/>
          </a:xfrm>
          <a:prstGeom prst="rect">
            <a:avLst/>
          </a:prstGeom>
        </p:spPr>
        <p:txBody>
          <a:bodyPr wrap="square">
            <a:spAutoFit/>
          </a:bodyPr>
          <a:lstStyle/>
          <a:p>
            <a:pPr marL="285750" indent="-285750">
              <a:buFontTx/>
              <a:buChar char="-"/>
            </a:pPr>
            <a:r>
              <a:rPr lang="fr-FR" dirty="0"/>
              <a:t>Les hommes ont 7 fois plus de testostérone que la femme.</a:t>
            </a:r>
          </a:p>
        </p:txBody>
      </p:sp>
      <p:sp>
        <p:nvSpPr>
          <p:cNvPr id="13" name="Rectangle 12"/>
          <p:cNvSpPr/>
          <p:nvPr/>
        </p:nvSpPr>
        <p:spPr>
          <a:xfrm>
            <a:off x="528314" y="3527218"/>
            <a:ext cx="4192238" cy="369332"/>
          </a:xfrm>
          <a:prstGeom prst="rect">
            <a:avLst/>
          </a:prstGeom>
        </p:spPr>
        <p:txBody>
          <a:bodyPr wrap="none">
            <a:spAutoFit/>
          </a:bodyPr>
          <a:lstStyle/>
          <a:p>
            <a:pPr marL="285750" indent="-285750">
              <a:buFont typeface="Courier New" panose="02070309020205020404" pitchFamily="49" charset="0"/>
              <a:buChar char="o"/>
            </a:pPr>
            <a:r>
              <a:rPr lang="fr-FR" b="1" dirty="0">
                <a:solidFill>
                  <a:srgbClr val="FFFF00"/>
                </a:solidFill>
              </a:rPr>
              <a:t>La testostérone</a:t>
            </a:r>
            <a:r>
              <a:rPr lang="fr-FR" dirty="0"/>
              <a:t>, souvent à la virilité! </a:t>
            </a:r>
          </a:p>
        </p:txBody>
      </p:sp>
      <p:sp>
        <p:nvSpPr>
          <p:cNvPr id="15" name="Rectangle 14"/>
          <p:cNvSpPr/>
          <p:nvPr/>
        </p:nvSpPr>
        <p:spPr>
          <a:xfrm>
            <a:off x="542046" y="4254186"/>
            <a:ext cx="7964988" cy="646331"/>
          </a:xfrm>
          <a:prstGeom prst="rect">
            <a:avLst/>
          </a:prstGeom>
        </p:spPr>
        <p:txBody>
          <a:bodyPr wrap="square">
            <a:spAutoFit/>
          </a:bodyPr>
          <a:lstStyle/>
          <a:p>
            <a:pPr marL="285750" indent="-285750">
              <a:buFontTx/>
              <a:buChar char="-"/>
            </a:pPr>
            <a:r>
              <a:rPr lang="fr-FR" dirty="0"/>
              <a:t>Sécrétée entre-autre, par les testicules chez l’homme et en moindre quantité par les ovaires chez la femme</a:t>
            </a:r>
          </a:p>
        </p:txBody>
      </p:sp>
      <p:sp>
        <p:nvSpPr>
          <p:cNvPr id="4" name="Rectangle 3"/>
          <p:cNvSpPr/>
          <p:nvPr/>
        </p:nvSpPr>
        <p:spPr>
          <a:xfrm>
            <a:off x="611629" y="4892857"/>
            <a:ext cx="4608512" cy="369332"/>
          </a:xfrm>
          <a:prstGeom prst="rect">
            <a:avLst/>
          </a:prstGeom>
        </p:spPr>
        <p:txBody>
          <a:bodyPr wrap="square">
            <a:spAutoFit/>
          </a:bodyPr>
          <a:lstStyle/>
          <a:p>
            <a:pPr marL="285750" indent="-285750">
              <a:buFont typeface="Courier New" panose="02070309020205020404" pitchFamily="49" charset="0"/>
              <a:buChar char="o"/>
            </a:pPr>
            <a:r>
              <a:rPr lang="fr-FR" b="1" dirty="0">
                <a:solidFill>
                  <a:srgbClr val="FFFF00"/>
                </a:solidFill>
              </a:rPr>
              <a:t>Les hormones féminines</a:t>
            </a:r>
          </a:p>
        </p:txBody>
      </p:sp>
      <p:sp>
        <p:nvSpPr>
          <p:cNvPr id="10" name="Rectangle 9"/>
          <p:cNvSpPr/>
          <p:nvPr/>
        </p:nvSpPr>
        <p:spPr>
          <a:xfrm>
            <a:off x="590423" y="5254529"/>
            <a:ext cx="8202242" cy="646331"/>
          </a:xfrm>
          <a:prstGeom prst="rect">
            <a:avLst/>
          </a:prstGeom>
        </p:spPr>
        <p:txBody>
          <a:bodyPr wrap="square">
            <a:spAutoFit/>
          </a:bodyPr>
          <a:lstStyle/>
          <a:p>
            <a:pPr marL="285750" indent="-285750">
              <a:buFontTx/>
              <a:buChar char="-"/>
            </a:pPr>
            <a:r>
              <a:rPr lang="fr-FR" dirty="0"/>
              <a:t>Elles déclenchent des procédés de stockage des graisses en cas de disette </a:t>
            </a:r>
          </a:p>
          <a:p>
            <a:r>
              <a:rPr lang="fr-FR" dirty="0"/>
              <a:t>     pour pouvoir nourrir l’enfant qu’ elle porte.</a:t>
            </a:r>
          </a:p>
        </p:txBody>
      </p:sp>
      <p:sp>
        <p:nvSpPr>
          <p:cNvPr id="5" name="Rectangle 4"/>
          <p:cNvSpPr/>
          <p:nvPr/>
        </p:nvSpPr>
        <p:spPr>
          <a:xfrm>
            <a:off x="525424" y="5881175"/>
            <a:ext cx="8232357" cy="923330"/>
          </a:xfrm>
          <a:prstGeom prst="rect">
            <a:avLst/>
          </a:prstGeom>
        </p:spPr>
        <p:txBody>
          <a:bodyPr wrap="square">
            <a:spAutoFit/>
          </a:bodyPr>
          <a:lstStyle/>
          <a:p>
            <a:pPr marL="285750" indent="-285750">
              <a:buFontTx/>
              <a:buChar char="-"/>
            </a:pPr>
            <a:r>
              <a:rPr lang="fr-FR" dirty="0">
                <a:solidFill>
                  <a:srgbClr val="FFFF00"/>
                </a:solidFill>
              </a:rPr>
              <a:t>la progestérone et l’œstrogène </a:t>
            </a:r>
            <a:r>
              <a:rPr lang="fr-FR" dirty="0"/>
              <a:t>permettent quant  à elles, le développement de la poitrine et des hanches chez la femme, mais aussi celui des cycles menstruels pour enfanter. </a:t>
            </a:r>
          </a:p>
        </p:txBody>
      </p:sp>
    </p:spTree>
    <p:extLst>
      <p:ext uri="{BB962C8B-B14F-4D97-AF65-F5344CB8AC3E}">
        <p14:creationId xmlns:p14="http://schemas.microsoft.com/office/powerpoint/2010/main" val="76297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anim calcmode="lin" valueType="num">
                                      <p:cBhvr>
                                        <p:cTn id="57" dur="1000" fill="hold"/>
                                        <p:tgtEl>
                                          <p:spTgt spid="4"/>
                                        </p:tgtEl>
                                        <p:attrNameLst>
                                          <p:attrName>ppt_x</p:attrName>
                                        </p:attrNameLst>
                                      </p:cBhvr>
                                      <p:tavLst>
                                        <p:tav tm="0">
                                          <p:val>
                                            <p:strVal val="#ppt_x"/>
                                          </p:val>
                                        </p:tav>
                                        <p:tav tm="100000">
                                          <p:val>
                                            <p:strVal val="#ppt_x"/>
                                          </p:val>
                                        </p:tav>
                                      </p:tavLst>
                                    </p:anim>
                                    <p:anim calcmode="lin" valueType="num">
                                      <p:cBhvr>
                                        <p:cTn id="5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1" grpId="0"/>
      <p:bldP spid="13" grpId="0"/>
      <p:bldP spid="15" grpId="0"/>
      <p:bldP spid="4" grpId="0"/>
      <p:bldP spid="10"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7242048" cy="732696"/>
          </a:xfrm>
        </p:spPr>
        <p:txBody>
          <a:bodyPr>
            <a:normAutofit fontScale="90000"/>
          </a:bodyPr>
          <a:lstStyle/>
          <a:p>
            <a:r>
              <a:rPr lang="fr-FR" dirty="0"/>
              <a:t>Homme femme,</a:t>
            </a:r>
            <a:br>
              <a:rPr lang="fr-FR" dirty="0"/>
            </a:br>
            <a:r>
              <a:rPr lang="fr-FR" dirty="0"/>
              <a:t>Quelles différences?</a:t>
            </a:r>
          </a:p>
        </p:txBody>
      </p:sp>
      <p:sp>
        <p:nvSpPr>
          <p:cNvPr id="7" name="Rectangle 6"/>
          <p:cNvSpPr/>
          <p:nvPr/>
        </p:nvSpPr>
        <p:spPr>
          <a:xfrm>
            <a:off x="239468" y="1262950"/>
            <a:ext cx="8436987" cy="369332"/>
          </a:xfrm>
          <a:prstGeom prst="rect">
            <a:avLst/>
          </a:prstGeom>
        </p:spPr>
        <p:txBody>
          <a:bodyPr wrap="square">
            <a:spAutoFit/>
          </a:bodyPr>
          <a:lstStyle/>
          <a:p>
            <a:pPr marL="285750" indent="-285750">
              <a:buFont typeface="Courier New" panose="02070309020205020404" pitchFamily="49" charset="0"/>
              <a:buChar char="o"/>
            </a:pPr>
            <a:r>
              <a:rPr lang="fr-FR" dirty="0"/>
              <a:t>Quelle différence physique? </a:t>
            </a:r>
          </a:p>
        </p:txBody>
      </p:sp>
      <p:sp>
        <p:nvSpPr>
          <p:cNvPr id="8" name="Rectangle 7"/>
          <p:cNvSpPr/>
          <p:nvPr/>
        </p:nvSpPr>
        <p:spPr>
          <a:xfrm>
            <a:off x="239468" y="1835532"/>
            <a:ext cx="7992888" cy="369332"/>
          </a:xfrm>
          <a:prstGeom prst="rect">
            <a:avLst/>
          </a:prstGeom>
        </p:spPr>
        <p:txBody>
          <a:bodyPr wrap="square">
            <a:spAutoFit/>
          </a:bodyPr>
          <a:lstStyle/>
          <a:p>
            <a:pPr marL="285750" indent="-285750">
              <a:buFont typeface="Courier New" panose="02070309020205020404" pitchFamily="49" charset="0"/>
              <a:buChar char="o"/>
            </a:pPr>
            <a:r>
              <a:rPr lang="fr-FR" b="1" dirty="0">
                <a:solidFill>
                  <a:srgbClr val="FFFF00"/>
                </a:solidFill>
              </a:rPr>
              <a:t>La masse musculaire</a:t>
            </a:r>
            <a:endParaRPr lang="fr-F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443801"/>
            <a:ext cx="1008112" cy="173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246040" y="2400972"/>
            <a:ext cx="5400600" cy="646331"/>
          </a:xfrm>
          <a:prstGeom prst="rect">
            <a:avLst/>
          </a:prstGeom>
        </p:spPr>
        <p:txBody>
          <a:bodyPr wrap="square">
            <a:spAutoFit/>
          </a:bodyPr>
          <a:lstStyle/>
          <a:p>
            <a:r>
              <a:rPr lang="fr-FR" dirty="0">
                <a:solidFill>
                  <a:schemeClr val="bg1"/>
                </a:solidFill>
              </a:rPr>
              <a:t>La masse musculaire squelettique chez un homme d’une 20aine d’années en moyenne de 75-89 %</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260" y="4725144"/>
            <a:ext cx="1045420" cy="1815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285036" y="3056306"/>
            <a:ext cx="5400600" cy="1200329"/>
          </a:xfrm>
          <a:prstGeom prst="rect">
            <a:avLst/>
          </a:prstGeom>
        </p:spPr>
        <p:txBody>
          <a:bodyPr wrap="square">
            <a:spAutoFit/>
          </a:bodyPr>
          <a:lstStyle/>
          <a:p>
            <a:r>
              <a:rPr lang="fr-FR" dirty="0">
                <a:solidFill>
                  <a:schemeClr val="bg1"/>
                </a:solidFill>
              </a:rPr>
              <a:t>Poids moyen d’un homme de 77 </a:t>
            </a:r>
            <a:r>
              <a:rPr lang="fr-FR" dirty="0" err="1">
                <a:solidFill>
                  <a:schemeClr val="bg1"/>
                </a:solidFill>
              </a:rPr>
              <a:t>kgs</a:t>
            </a:r>
            <a:endParaRPr lang="fr-FR" dirty="0">
              <a:solidFill>
                <a:schemeClr val="bg1"/>
              </a:solidFill>
            </a:endParaRPr>
          </a:p>
          <a:p>
            <a:r>
              <a:rPr lang="fr-FR" dirty="0">
                <a:solidFill>
                  <a:schemeClr val="bg1"/>
                </a:solidFill>
              </a:rPr>
              <a:t>77 x 75% = 57,75kg</a:t>
            </a:r>
          </a:p>
          <a:p>
            <a:r>
              <a:rPr lang="fr-FR" dirty="0">
                <a:solidFill>
                  <a:schemeClr val="bg1"/>
                </a:solidFill>
              </a:rPr>
              <a:t>Le poids des muscles chez un homme représente en moyenne 57-58 </a:t>
            </a:r>
            <a:r>
              <a:rPr lang="fr-FR" dirty="0" err="1">
                <a:solidFill>
                  <a:schemeClr val="bg1"/>
                </a:solidFill>
              </a:rPr>
              <a:t>kgs</a:t>
            </a:r>
            <a:endParaRPr lang="fr-FR" dirty="0">
              <a:solidFill>
                <a:schemeClr val="bg1"/>
              </a:solidFill>
            </a:endParaRPr>
          </a:p>
        </p:txBody>
      </p:sp>
      <p:sp>
        <p:nvSpPr>
          <p:cNvPr id="10" name="Rectangle 9"/>
          <p:cNvSpPr/>
          <p:nvPr/>
        </p:nvSpPr>
        <p:spPr>
          <a:xfrm>
            <a:off x="2226158" y="4581128"/>
            <a:ext cx="5400600" cy="646331"/>
          </a:xfrm>
          <a:prstGeom prst="rect">
            <a:avLst/>
          </a:prstGeom>
        </p:spPr>
        <p:txBody>
          <a:bodyPr wrap="square">
            <a:spAutoFit/>
          </a:bodyPr>
          <a:lstStyle/>
          <a:p>
            <a:r>
              <a:rPr lang="fr-FR" dirty="0">
                <a:solidFill>
                  <a:schemeClr val="bg1"/>
                </a:solidFill>
              </a:rPr>
              <a:t>La masse musculaire squelettique chez une femme d’une 20aine d’années est en moyenne de 63%</a:t>
            </a:r>
          </a:p>
        </p:txBody>
      </p:sp>
      <p:sp>
        <p:nvSpPr>
          <p:cNvPr id="13" name="Rectangle 12"/>
          <p:cNvSpPr/>
          <p:nvPr/>
        </p:nvSpPr>
        <p:spPr>
          <a:xfrm>
            <a:off x="2267744" y="5218082"/>
            <a:ext cx="5400600" cy="1200329"/>
          </a:xfrm>
          <a:prstGeom prst="rect">
            <a:avLst/>
          </a:prstGeom>
        </p:spPr>
        <p:txBody>
          <a:bodyPr wrap="square">
            <a:spAutoFit/>
          </a:bodyPr>
          <a:lstStyle/>
          <a:p>
            <a:r>
              <a:rPr lang="fr-FR" dirty="0">
                <a:solidFill>
                  <a:schemeClr val="bg1"/>
                </a:solidFill>
              </a:rPr>
              <a:t>Poids moyen d’une femme de 62 </a:t>
            </a:r>
            <a:r>
              <a:rPr lang="fr-FR" dirty="0" err="1">
                <a:solidFill>
                  <a:schemeClr val="bg1"/>
                </a:solidFill>
              </a:rPr>
              <a:t>kgs</a:t>
            </a:r>
            <a:endParaRPr lang="fr-FR" dirty="0">
              <a:solidFill>
                <a:schemeClr val="bg1"/>
              </a:solidFill>
            </a:endParaRPr>
          </a:p>
          <a:p>
            <a:r>
              <a:rPr lang="fr-FR" dirty="0">
                <a:solidFill>
                  <a:schemeClr val="bg1"/>
                </a:solidFill>
              </a:rPr>
              <a:t>62 x 63 % = 39,06</a:t>
            </a:r>
          </a:p>
          <a:p>
            <a:r>
              <a:rPr lang="fr-FR" dirty="0">
                <a:solidFill>
                  <a:schemeClr val="bg1"/>
                </a:solidFill>
              </a:rPr>
              <a:t>Le poids des muscles chez  une femme représente en moyenne 39kgs</a:t>
            </a:r>
          </a:p>
        </p:txBody>
      </p:sp>
      <p:sp>
        <p:nvSpPr>
          <p:cNvPr id="14" name="Rectangle 13"/>
          <p:cNvSpPr/>
          <p:nvPr/>
        </p:nvSpPr>
        <p:spPr>
          <a:xfrm>
            <a:off x="4703964" y="475626"/>
            <a:ext cx="3528392" cy="646331"/>
          </a:xfrm>
          <a:prstGeom prst="rect">
            <a:avLst/>
          </a:prstGeom>
          <a:ln w="38100">
            <a:solidFill>
              <a:srgbClr val="FF0000"/>
            </a:solidFill>
          </a:ln>
          <a:effectLst>
            <a:outerShdw blurRad="50800" dist="38100" algn="l" rotWithShape="0">
              <a:prstClr val="black">
                <a:alpha val="40000"/>
              </a:prstClr>
            </a:outerShdw>
          </a:effectLst>
        </p:spPr>
        <p:txBody>
          <a:bodyPr wrap="square">
            <a:spAutoFit/>
          </a:bodyPr>
          <a:lstStyle/>
          <a:p>
            <a:pPr algn="ctr"/>
            <a:r>
              <a:rPr lang="fr-FR" b="1" cap="small" dirty="0">
                <a:solidFill>
                  <a:srgbClr val="FF0000"/>
                </a:solidFill>
              </a:rPr>
              <a:t>Une différence de 18 kg de muscles !!! Et donc de puissance…</a:t>
            </a:r>
          </a:p>
        </p:txBody>
      </p:sp>
    </p:spTree>
    <p:extLst>
      <p:ext uri="{BB962C8B-B14F-4D97-AF65-F5344CB8AC3E}">
        <p14:creationId xmlns:p14="http://schemas.microsoft.com/office/powerpoint/2010/main" val="227301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999"/>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999"/>
                                          </p:stCondLst>
                                        </p:cTn>
                                        <p:tgtEl>
                                          <p:spTgt spid="10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9" grpId="0"/>
      <p:bldP spid="10" grpId="0"/>
      <p:bldP spid="13"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7242048" cy="732696"/>
          </a:xfrm>
        </p:spPr>
        <p:txBody>
          <a:bodyPr>
            <a:normAutofit fontScale="90000"/>
          </a:bodyPr>
          <a:lstStyle/>
          <a:p>
            <a:r>
              <a:rPr lang="fr-FR" dirty="0"/>
              <a:t>Homme femme,</a:t>
            </a:r>
            <a:br>
              <a:rPr lang="fr-FR" dirty="0"/>
            </a:br>
            <a:r>
              <a:rPr lang="fr-FR" dirty="0"/>
              <a:t>Quelles différences?</a:t>
            </a:r>
          </a:p>
        </p:txBody>
      </p:sp>
      <p:sp>
        <p:nvSpPr>
          <p:cNvPr id="4" name="Rectangle 3"/>
          <p:cNvSpPr/>
          <p:nvPr/>
        </p:nvSpPr>
        <p:spPr>
          <a:xfrm>
            <a:off x="178091" y="2060848"/>
            <a:ext cx="8568952" cy="1200329"/>
          </a:xfrm>
          <a:prstGeom prst="rect">
            <a:avLst/>
          </a:prstGeom>
        </p:spPr>
        <p:txBody>
          <a:bodyPr wrap="square">
            <a:spAutoFit/>
          </a:bodyPr>
          <a:lstStyle/>
          <a:p>
            <a:pPr marL="285750" indent="-285750">
              <a:buFont typeface="Courier New" panose="02070309020205020404" pitchFamily="49" charset="0"/>
              <a:buChar char="o"/>
            </a:pPr>
            <a:r>
              <a:rPr lang="fr-FR" b="1" dirty="0">
                <a:solidFill>
                  <a:srgbClr val="FFFF00"/>
                </a:solidFill>
              </a:rPr>
              <a:t>Le concept de genre</a:t>
            </a:r>
            <a:r>
              <a:rPr lang="fr-FR" dirty="0"/>
              <a:t>, par opposition aux différences biologiques, renvoie à la </a:t>
            </a:r>
            <a:r>
              <a:rPr lang="fr-FR" b="1" dirty="0"/>
              <a:t>construction sociale</a:t>
            </a:r>
            <a:r>
              <a:rPr lang="fr-FR" dirty="0"/>
              <a:t> des différences entre hommes et femmes.</a:t>
            </a:r>
          </a:p>
          <a:p>
            <a:r>
              <a:rPr lang="fr-FR" dirty="0"/>
              <a:t>- Se  réfère à </a:t>
            </a:r>
            <a:r>
              <a:rPr lang="fr-FR" b="1" dirty="0"/>
              <a:t>la répartition </a:t>
            </a:r>
            <a:r>
              <a:rPr lang="fr-FR" dirty="0"/>
              <a:t>des rôles masculins et féminins dans une société donnée, à un moment donné. </a:t>
            </a:r>
            <a:r>
              <a:rPr lang="fr-FR" i="1" dirty="0"/>
              <a:t>.</a:t>
            </a:r>
          </a:p>
        </p:txBody>
      </p:sp>
      <p:sp>
        <p:nvSpPr>
          <p:cNvPr id="5" name="Rectangle 4"/>
          <p:cNvSpPr/>
          <p:nvPr/>
        </p:nvSpPr>
        <p:spPr>
          <a:xfrm>
            <a:off x="216963" y="3573016"/>
            <a:ext cx="8424936" cy="1754326"/>
          </a:xfrm>
          <a:prstGeom prst="rect">
            <a:avLst/>
          </a:prstGeom>
        </p:spPr>
        <p:txBody>
          <a:bodyPr wrap="square">
            <a:spAutoFit/>
          </a:bodyPr>
          <a:lstStyle/>
          <a:p>
            <a:pPr marL="285750" indent="-285750">
              <a:buFont typeface="Courier New" panose="02070309020205020404" pitchFamily="49" charset="0"/>
              <a:buChar char="o"/>
            </a:pPr>
            <a:r>
              <a:rPr lang="fr-FR" b="1" dirty="0">
                <a:solidFill>
                  <a:srgbClr val="FFFF00"/>
                </a:solidFill>
              </a:rPr>
              <a:t>Le sexisme</a:t>
            </a:r>
            <a:r>
              <a:rPr lang="fr-FR" dirty="0">
                <a:solidFill>
                  <a:srgbClr val="FFFF00"/>
                </a:solidFill>
              </a:rPr>
              <a:t>  </a:t>
            </a:r>
            <a:r>
              <a:rPr lang="fr-FR" dirty="0"/>
              <a:t>apparait alors, lorsque les expressions et les comportements expriment un mépris et dévalorisent, voir discriminent le plus souvent les femmes. </a:t>
            </a:r>
          </a:p>
          <a:p>
            <a:pPr marL="285750" indent="-285750">
              <a:buFont typeface="Courier New" panose="02070309020205020404" pitchFamily="49" charset="0"/>
              <a:buChar char="o"/>
            </a:pPr>
            <a:r>
              <a:rPr lang="fr-FR" b="1" dirty="0">
                <a:solidFill>
                  <a:srgbClr val="FFFF00"/>
                </a:solidFill>
              </a:rPr>
              <a:t>Le stéréotype de genre </a:t>
            </a:r>
            <a:r>
              <a:rPr lang="fr-FR" dirty="0"/>
              <a:t>apparait dès lors que l’on enferme un individu, on le catégorise et on attend de lui des comportements induits par son sexe de naissance</a:t>
            </a:r>
          </a:p>
        </p:txBody>
      </p:sp>
      <p:sp>
        <p:nvSpPr>
          <p:cNvPr id="6" name="Rectangle 5"/>
          <p:cNvSpPr/>
          <p:nvPr/>
        </p:nvSpPr>
        <p:spPr>
          <a:xfrm>
            <a:off x="216963" y="5408453"/>
            <a:ext cx="7850293" cy="923330"/>
          </a:xfrm>
          <a:prstGeom prst="rect">
            <a:avLst/>
          </a:prstGeom>
        </p:spPr>
        <p:txBody>
          <a:bodyPr wrap="square">
            <a:spAutoFit/>
          </a:bodyPr>
          <a:lstStyle/>
          <a:p>
            <a:r>
              <a:rPr lang="fr-FR" dirty="0"/>
              <a:t>Les formes les plus courantes sont </a:t>
            </a:r>
          </a:p>
          <a:p>
            <a:pPr marL="285750" indent="-285750">
              <a:buFont typeface="Wingdings" panose="05000000000000000000" pitchFamily="2" charset="2"/>
              <a:buChar char="§"/>
            </a:pPr>
            <a:r>
              <a:rPr lang="fr-FR" dirty="0"/>
              <a:t>orales (plaisanteries, commentaires sexistes, langage sexiste)</a:t>
            </a:r>
          </a:p>
          <a:p>
            <a:pPr marL="285750" indent="-285750">
              <a:buFont typeface="Wingdings" panose="05000000000000000000" pitchFamily="2" charset="2"/>
              <a:buChar char="§"/>
            </a:pPr>
            <a:r>
              <a:rPr lang="fr-FR" dirty="0"/>
              <a:t>visuelles (publicité, vidéo-clips…)</a:t>
            </a:r>
          </a:p>
        </p:txBody>
      </p:sp>
      <p:sp>
        <p:nvSpPr>
          <p:cNvPr id="7" name="Rectangle 6"/>
          <p:cNvSpPr/>
          <p:nvPr/>
        </p:nvSpPr>
        <p:spPr>
          <a:xfrm>
            <a:off x="350517" y="1367544"/>
            <a:ext cx="7992888" cy="523220"/>
          </a:xfrm>
          <a:prstGeom prst="rect">
            <a:avLst/>
          </a:prstGeom>
        </p:spPr>
        <p:txBody>
          <a:bodyPr wrap="square">
            <a:spAutoFit/>
          </a:bodyPr>
          <a:lstStyle/>
          <a:p>
            <a:r>
              <a:rPr lang="fr-FR" sz="2800" b="1" dirty="0">
                <a:solidFill>
                  <a:srgbClr val="FFFF00"/>
                </a:solidFill>
              </a:rPr>
              <a:t>2 </a:t>
            </a:r>
            <a:r>
              <a:rPr lang="fr-FR" sz="2800" b="1" cap="small" dirty="0">
                <a:solidFill>
                  <a:srgbClr val="FFFF00"/>
                </a:solidFill>
              </a:rPr>
              <a:t>– </a:t>
            </a:r>
            <a:r>
              <a:rPr lang="fr-FR" sz="2800" b="1" u="sng" cap="small" dirty="0">
                <a:solidFill>
                  <a:srgbClr val="FFFF00"/>
                </a:solidFill>
              </a:rPr>
              <a:t>Les représentations sociales</a:t>
            </a:r>
          </a:p>
        </p:txBody>
      </p:sp>
    </p:spTree>
    <p:extLst>
      <p:ext uri="{BB962C8B-B14F-4D97-AF65-F5344CB8AC3E}">
        <p14:creationId xmlns:p14="http://schemas.microsoft.com/office/powerpoint/2010/main" val="351697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20040"/>
            <a:ext cx="7242048" cy="732696"/>
          </a:xfrm>
        </p:spPr>
        <p:txBody>
          <a:bodyPr/>
          <a:lstStyle/>
          <a:p>
            <a:r>
              <a:rPr lang="fr-FR" dirty="0"/>
              <a:t>Définition du sexisme</a:t>
            </a:r>
          </a:p>
        </p:txBody>
      </p:sp>
      <p:sp>
        <p:nvSpPr>
          <p:cNvPr id="3" name="Rectangle 2"/>
          <p:cNvSpPr/>
          <p:nvPr/>
        </p:nvSpPr>
        <p:spPr>
          <a:xfrm>
            <a:off x="467544" y="1412776"/>
            <a:ext cx="7272808" cy="923330"/>
          </a:xfrm>
          <a:prstGeom prst="rect">
            <a:avLst/>
          </a:prstGeom>
        </p:spPr>
        <p:txBody>
          <a:bodyPr wrap="square">
            <a:spAutoFit/>
          </a:bodyPr>
          <a:lstStyle/>
          <a:p>
            <a:pPr marL="285750" indent="-285750">
              <a:buFont typeface="Courier New" panose="02070309020205020404" pitchFamily="49" charset="0"/>
              <a:buChar char="o"/>
            </a:pPr>
            <a:r>
              <a:rPr lang="fr-FR" b="1" dirty="0">
                <a:solidFill>
                  <a:srgbClr val="FFFF00"/>
                </a:solidFill>
              </a:rPr>
              <a:t>Le sexisme </a:t>
            </a:r>
            <a:r>
              <a:rPr lang="fr-FR" dirty="0"/>
              <a:t>- « est </a:t>
            </a:r>
            <a:r>
              <a:rPr lang="fr-FR" b="1" dirty="0"/>
              <a:t>l’attitude de discrimination</a:t>
            </a:r>
            <a:r>
              <a:rPr lang="fr-FR" dirty="0"/>
              <a:t> fondée sur le sexe et renvoie comme équivalent au machisme, […] et à la misogynie. » </a:t>
            </a:r>
          </a:p>
          <a:p>
            <a:r>
              <a:rPr lang="fr-FR" dirty="0"/>
              <a:t>(Petit Robert) </a:t>
            </a:r>
          </a:p>
        </p:txBody>
      </p:sp>
      <p:sp>
        <p:nvSpPr>
          <p:cNvPr id="4" name="Rectangle 3"/>
          <p:cNvSpPr/>
          <p:nvPr/>
        </p:nvSpPr>
        <p:spPr>
          <a:xfrm>
            <a:off x="970088" y="5589240"/>
            <a:ext cx="6552728" cy="923330"/>
          </a:xfrm>
          <a:prstGeom prst="rect">
            <a:avLst/>
          </a:prstGeom>
        </p:spPr>
        <p:txBody>
          <a:bodyPr wrap="square">
            <a:spAutoFit/>
          </a:bodyPr>
          <a:lstStyle/>
          <a:p>
            <a:r>
              <a:rPr lang="fr-FR" i="1" dirty="0"/>
              <a:t>Parce que certaines formes sont répandues et quotidiennes, on ne les perçoit plus comme du sexisme. Le sexisme est une discrimination qui met à mal le principe d’égalité</a:t>
            </a:r>
            <a:endParaRPr lang="fr-FR" dirty="0"/>
          </a:p>
        </p:txBody>
      </p:sp>
      <p:sp>
        <p:nvSpPr>
          <p:cNvPr id="5" name="Rectangle 4"/>
          <p:cNvSpPr/>
          <p:nvPr/>
        </p:nvSpPr>
        <p:spPr>
          <a:xfrm>
            <a:off x="478755" y="2492896"/>
            <a:ext cx="8280920" cy="1477328"/>
          </a:xfrm>
          <a:prstGeom prst="rect">
            <a:avLst/>
          </a:prstGeom>
        </p:spPr>
        <p:txBody>
          <a:bodyPr wrap="square">
            <a:spAutoFit/>
          </a:bodyPr>
          <a:lstStyle/>
          <a:p>
            <a:r>
              <a:rPr lang="fr-FR" dirty="0"/>
              <a:t>Ce terme recouvre ainsi des traditions culturelles, </a:t>
            </a:r>
          </a:p>
          <a:p>
            <a:r>
              <a:rPr lang="fr-FR" dirty="0"/>
              <a:t>                                              des comportements </a:t>
            </a:r>
          </a:p>
          <a:p>
            <a:r>
              <a:rPr lang="fr-FR" dirty="0"/>
              <a:t>                                              des représentations, </a:t>
            </a:r>
          </a:p>
          <a:p>
            <a:r>
              <a:rPr lang="fr-FR" dirty="0"/>
              <a:t>                                              mais aussi des idéologies qui posent </a:t>
            </a:r>
            <a:r>
              <a:rPr lang="fr-FR" b="1" dirty="0"/>
              <a:t>une différence de statut et de dignité entre l’homme et la femme</a:t>
            </a:r>
            <a:r>
              <a:rPr lang="fr-FR" dirty="0"/>
              <a:t>. </a:t>
            </a:r>
          </a:p>
        </p:txBody>
      </p:sp>
      <p:sp>
        <p:nvSpPr>
          <p:cNvPr id="6" name="Rectangle 5"/>
          <p:cNvSpPr/>
          <p:nvPr/>
        </p:nvSpPr>
        <p:spPr>
          <a:xfrm>
            <a:off x="349325" y="4293096"/>
            <a:ext cx="8136904" cy="923330"/>
          </a:xfrm>
          <a:prstGeom prst="rect">
            <a:avLst/>
          </a:prstGeom>
        </p:spPr>
        <p:txBody>
          <a:bodyPr wrap="square">
            <a:spAutoFit/>
          </a:bodyPr>
          <a:lstStyle/>
          <a:p>
            <a:r>
              <a:rPr lang="fr-FR" dirty="0"/>
              <a:t>Le sexisme définit </a:t>
            </a:r>
            <a:r>
              <a:rPr lang="fr-FR" b="1" dirty="0"/>
              <a:t>un rapport plus ou moins hiérarchique des deux sexes.</a:t>
            </a:r>
            <a:r>
              <a:rPr lang="fr-FR" dirty="0"/>
              <a:t> […] Autrement dit le sexisme se caractérise par le fait d’être discriminé en fonction de son sexe. </a:t>
            </a:r>
          </a:p>
        </p:txBody>
      </p:sp>
    </p:spTree>
    <p:extLst>
      <p:ext uri="{BB962C8B-B14F-4D97-AF65-F5344CB8AC3E}">
        <p14:creationId xmlns:p14="http://schemas.microsoft.com/office/powerpoint/2010/main" val="292163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5119" y="104016"/>
            <a:ext cx="7242048" cy="732696"/>
          </a:xfrm>
        </p:spPr>
        <p:txBody>
          <a:bodyPr/>
          <a:lstStyle/>
          <a:p>
            <a:r>
              <a:rPr lang="fr-FR" dirty="0"/>
              <a:t>Sexisme sociétal</a:t>
            </a:r>
          </a:p>
        </p:txBody>
      </p:sp>
      <p:pic>
        <p:nvPicPr>
          <p:cNvPr id="5127" name="Picture 7" descr="E:\Mes dossiers\Documents T\AC 2017-19\PVS\Egalité fille garçon\Sexisme pu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75777"/>
            <a:ext cx="3822424" cy="252490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E:\Mes dossiers\Documents T\AC 2017-19\PVS\Egalité fille garçon\sexisme pub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85" y="1438230"/>
            <a:ext cx="2124075" cy="268605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596734" y="799247"/>
            <a:ext cx="2555701" cy="369332"/>
          </a:xfrm>
          <a:prstGeom prst="rect">
            <a:avLst/>
          </a:prstGeom>
          <a:noFill/>
        </p:spPr>
        <p:txBody>
          <a:bodyPr wrap="square" rtlCol="0">
            <a:spAutoFit/>
          </a:bodyPr>
          <a:lstStyle/>
          <a:p>
            <a:r>
              <a:rPr lang="fr-FR" dirty="0"/>
              <a:t>La pub et le marketing</a:t>
            </a:r>
          </a:p>
        </p:txBody>
      </p:sp>
      <p:pic>
        <p:nvPicPr>
          <p:cNvPr id="12" name="Picture 6" descr="E:\Mes dossiers\Documents T\AC 2017-19\PVS\Egalité fille garçon\barbie et ses loisirs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817" y="4368198"/>
            <a:ext cx="2206943" cy="2409683"/>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2781255"/>
            <a:ext cx="2407472" cy="1672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5680" y="1168579"/>
            <a:ext cx="2124075" cy="217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6">
            <a:extLst>
              <a:ext uri="{FF2B5EF4-FFF2-40B4-BE49-F238E27FC236}">
                <a16:creationId xmlns:a16="http://schemas.microsoft.com/office/drawing/2014/main" id="{4F105831-FA16-6D9B-F2BF-BA6FC3AF0C3B}"/>
              </a:ext>
            </a:extLst>
          </p:cNvPr>
          <p:cNvPicPr>
            <a:picLocks noChangeAspect="1"/>
          </p:cNvPicPr>
          <p:nvPr/>
        </p:nvPicPr>
        <p:blipFill>
          <a:blip r:embed="rId7"/>
          <a:stretch>
            <a:fillRect/>
          </a:stretch>
        </p:blipFill>
        <p:spPr>
          <a:xfrm>
            <a:off x="5333017" y="4472465"/>
            <a:ext cx="3503891" cy="2059823"/>
          </a:xfrm>
          <a:prstGeom prst="rect">
            <a:avLst/>
          </a:prstGeom>
        </p:spPr>
      </p:pic>
      <p:sp>
        <p:nvSpPr>
          <p:cNvPr id="9" name="ZoneTexte 8">
            <a:extLst>
              <a:ext uri="{FF2B5EF4-FFF2-40B4-BE49-F238E27FC236}">
                <a16:creationId xmlns:a16="http://schemas.microsoft.com/office/drawing/2014/main" id="{C0FE6A88-F9A9-7677-2106-25486C93E58C}"/>
              </a:ext>
            </a:extLst>
          </p:cNvPr>
          <p:cNvSpPr txBox="1"/>
          <p:nvPr/>
        </p:nvSpPr>
        <p:spPr>
          <a:xfrm>
            <a:off x="4264908" y="6485325"/>
            <a:ext cx="4572000" cy="369332"/>
          </a:xfrm>
          <a:prstGeom prst="rect">
            <a:avLst/>
          </a:prstGeom>
          <a:noFill/>
        </p:spPr>
        <p:txBody>
          <a:bodyPr wrap="square">
            <a:spAutoFit/>
          </a:bodyPr>
          <a:lstStyle/>
          <a:p>
            <a:r>
              <a:rPr lang="fr-FR" dirty="0"/>
              <a:t>Le mythe de la virilité</a:t>
            </a:r>
          </a:p>
        </p:txBody>
      </p:sp>
      <p:pic>
        <p:nvPicPr>
          <p:cNvPr id="11" name="Image 10">
            <a:extLst>
              <a:ext uri="{FF2B5EF4-FFF2-40B4-BE49-F238E27FC236}">
                <a16:creationId xmlns:a16="http://schemas.microsoft.com/office/drawing/2014/main" id="{7E68133B-79A6-DF36-1914-E2D5D0C92DF5}"/>
              </a:ext>
            </a:extLst>
          </p:cNvPr>
          <p:cNvPicPr>
            <a:picLocks noChangeAspect="1"/>
          </p:cNvPicPr>
          <p:nvPr/>
        </p:nvPicPr>
        <p:blipFill>
          <a:blip r:embed="rId8"/>
          <a:stretch>
            <a:fillRect/>
          </a:stretch>
        </p:blipFill>
        <p:spPr>
          <a:xfrm>
            <a:off x="2885156" y="5589240"/>
            <a:ext cx="2076740" cy="981212"/>
          </a:xfrm>
          <a:prstGeom prst="rect">
            <a:avLst/>
          </a:prstGeom>
        </p:spPr>
      </p:pic>
      <p:pic>
        <p:nvPicPr>
          <p:cNvPr id="14" name="Image 13">
            <a:extLst>
              <a:ext uri="{FF2B5EF4-FFF2-40B4-BE49-F238E27FC236}">
                <a16:creationId xmlns:a16="http://schemas.microsoft.com/office/drawing/2014/main" id="{486C82AF-E7DA-145E-123C-EC403F8491AE}"/>
              </a:ext>
            </a:extLst>
          </p:cNvPr>
          <p:cNvPicPr>
            <a:picLocks noChangeAspect="1"/>
          </p:cNvPicPr>
          <p:nvPr/>
        </p:nvPicPr>
        <p:blipFill>
          <a:blip r:embed="rId9"/>
          <a:stretch>
            <a:fillRect/>
          </a:stretch>
        </p:blipFill>
        <p:spPr>
          <a:xfrm>
            <a:off x="2568805" y="3456665"/>
            <a:ext cx="2581636" cy="2172003"/>
          </a:xfrm>
          <a:prstGeom prst="rect">
            <a:avLst/>
          </a:prstGeom>
        </p:spPr>
      </p:pic>
    </p:spTree>
    <p:extLst>
      <p:ext uri="{BB962C8B-B14F-4D97-AF65-F5344CB8AC3E}">
        <p14:creationId xmlns:p14="http://schemas.microsoft.com/office/powerpoint/2010/main" val="90656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128"/>
                                        </p:tgtEl>
                                        <p:attrNameLst>
                                          <p:attrName>style.visibility</p:attrName>
                                        </p:attrNameLst>
                                      </p:cBhvr>
                                      <p:to>
                                        <p:strVal val="visible"/>
                                      </p:to>
                                    </p:set>
                                    <p:animEffect transition="in" filter="fade">
                                      <p:cBhvr>
                                        <p:cTn id="11" dur="500"/>
                                        <p:tgtEl>
                                          <p:spTgt spid="51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127"/>
                                        </p:tgtEl>
                                        <p:attrNameLst>
                                          <p:attrName>style.visibility</p:attrName>
                                        </p:attrNameLst>
                                      </p:cBhvr>
                                      <p:to>
                                        <p:strVal val="visible"/>
                                      </p:to>
                                    </p:set>
                                    <p:animEffect transition="in" filter="fade">
                                      <p:cBhvr>
                                        <p:cTn id="16" dur="500"/>
                                        <p:tgtEl>
                                          <p:spTgt spid="51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131"/>
                                        </p:tgtEl>
                                        <p:attrNameLst>
                                          <p:attrName>style.visibility</p:attrName>
                                        </p:attrNameLst>
                                      </p:cBhvr>
                                      <p:to>
                                        <p:strVal val="visible"/>
                                      </p:to>
                                    </p:set>
                                    <p:animEffect transition="in" filter="fade">
                                      <p:cBhvr>
                                        <p:cTn id="26" dur="500"/>
                                        <p:tgtEl>
                                          <p:spTgt spid="51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33"/>
                                        </p:tgtEl>
                                        <p:attrNameLst>
                                          <p:attrName>style.visibility</p:attrName>
                                        </p:attrNameLst>
                                      </p:cBhvr>
                                      <p:to>
                                        <p:strVal val="visible"/>
                                      </p:to>
                                    </p:set>
                                    <p:animEffect transition="in" filter="fade">
                                      <p:cBhvr>
                                        <p:cTn id="41" dur="500"/>
                                        <p:tgtEl>
                                          <p:spTgt spid="513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6920" y="24312"/>
            <a:ext cx="7242048" cy="804704"/>
          </a:xfrm>
        </p:spPr>
        <p:txBody>
          <a:bodyPr/>
          <a:lstStyle/>
          <a:p>
            <a:r>
              <a:rPr lang="fr-FR" dirty="0"/>
              <a:t>le rôle de l’école</a:t>
            </a:r>
          </a:p>
        </p:txBody>
      </p:sp>
      <p:sp>
        <p:nvSpPr>
          <p:cNvPr id="3" name="ZoneTexte 2"/>
          <p:cNvSpPr txBox="1"/>
          <p:nvPr/>
        </p:nvSpPr>
        <p:spPr>
          <a:xfrm>
            <a:off x="219010" y="1124744"/>
            <a:ext cx="7920880" cy="1754326"/>
          </a:xfrm>
          <a:prstGeom prst="rect">
            <a:avLst/>
          </a:prstGeom>
          <a:noFill/>
        </p:spPr>
        <p:txBody>
          <a:bodyPr wrap="square" rtlCol="0">
            <a:spAutoFit/>
          </a:bodyPr>
          <a:lstStyle/>
          <a:p>
            <a:r>
              <a:rPr lang="fr-FR" dirty="0"/>
              <a:t>La convention interministérielle 2006-2011 pour </a:t>
            </a:r>
            <a:r>
              <a:rPr lang="fr-FR" i="1" dirty="0"/>
              <a:t>« l’égalité entre les filles et les garçons, les femmes et les hommes dans le système éducatif. </a:t>
            </a:r>
            <a:r>
              <a:rPr lang="fr-FR" dirty="0"/>
              <a:t>» </a:t>
            </a:r>
          </a:p>
          <a:p>
            <a:endParaRPr lang="fr-FR" dirty="0"/>
          </a:p>
          <a:p>
            <a:r>
              <a:rPr lang="fr-FR" dirty="0"/>
              <a:t>- son axe 2 vise à « assurer auprès des jeunes une éducation à l’égalité entre les sexes » et </a:t>
            </a:r>
            <a:r>
              <a:rPr lang="fr-FR" dirty="0">
                <a:solidFill>
                  <a:srgbClr val="FFFF00"/>
                </a:solidFill>
              </a:rPr>
              <a:t>aujourd’hui les genres. </a:t>
            </a:r>
          </a:p>
          <a:p>
            <a:endParaRPr lang="fr-FR" dirty="0"/>
          </a:p>
        </p:txBody>
      </p:sp>
      <p:sp>
        <p:nvSpPr>
          <p:cNvPr id="4" name="Rectangle 3"/>
          <p:cNvSpPr/>
          <p:nvPr/>
        </p:nvSpPr>
        <p:spPr>
          <a:xfrm>
            <a:off x="82333" y="3068960"/>
            <a:ext cx="8352928" cy="2031325"/>
          </a:xfrm>
          <a:prstGeom prst="rect">
            <a:avLst/>
          </a:prstGeom>
        </p:spPr>
        <p:txBody>
          <a:bodyPr wrap="square">
            <a:spAutoFit/>
          </a:bodyPr>
          <a:lstStyle/>
          <a:p>
            <a:r>
              <a:rPr lang="fr-FR" dirty="0"/>
              <a:t>À l’école, [nous intégrons] </a:t>
            </a:r>
          </a:p>
          <a:p>
            <a:pPr marL="742950" lvl="1" indent="-285750">
              <a:buFont typeface="Wingdings" panose="05000000000000000000" pitchFamily="2" charset="2"/>
              <a:buChar char="Ø"/>
            </a:pPr>
            <a:r>
              <a:rPr lang="fr-FR" dirty="0"/>
              <a:t>le respect des autres sans discrimination lié à leur sexe ou leur construction identitaire ( ≠ choix)</a:t>
            </a:r>
          </a:p>
          <a:p>
            <a:pPr marL="742950" lvl="1" indent="-285750">
              <a:buFont typeface="Wingdings" panose="05000000000000000000" pitchFamily="2" charset="2"/>
              <a:buChar char="Ø"/>
            </a:pPr>
            <a:r>
              <a:rPr lang="fr-FR" dirty="0"/>
              <a:t>le refus des préjugés (liés à la religion, le racisme, l’homophobie, la xénophobie,…) </a:t>
            </a:r>
            <a:r>
              <a:rPr lang="fr-FR" dirty="0">
                <a:solidFill>
                  <a:srgbClr val="FFFF00"/>
                </a:solidFill>
              </a:rPr>
              <a:t>doit s’étendre aux représentations sociales genrées</a:t>
            </a:r>
          </a:p>
          <a:p>
            <a:r>
              <a:rPr lang="fr-FR" dirty="0">
                <a:sym typeface="Wingdings" panose="05000000000000000000" pitchFamily="2" charset="2"/>
              </a:rPr>
              <a:t> </a:t>
            </a:r>
            <a:r>
              <a:rPr lang="fr-FR" dirty="0"/>
              <a:t>la promotion de l’égalité des sexes [est donc] une priorité [pour]combattre les représentations stéréotypées. </a:t>
            </a:r>
          </a:p>
        </p:txBody>
      </p:sp>
      <p:sp>
        <p:nvSpPr>
          <p:cNvPr id="5" name="Rectangle 4"/>
          <p:cNvSpPr/>
          <p:nvPr/>
        </p:nvSpPr>
        <p:spPr>
          <a:xfrm>
            <a:off x="1043608" y="5445224"/>
            <a:ext cx="6120680" cy="923330"/>
          </a:xfrm>
          <a:prstGeom prst="rect">
            <a:avLst/>
          </a:prstGeom>
        </p:spPr>
        <p:txBody>
          <a:bodyPr wrap="square">
            <a:spAutoFit/>
          </a:bodyPr>
          <a:lstStyle/>
          <a:p>
            <a:r>
              <a:rPr lang="fr-FR" i="1" dirty="0"/>
              <a:t>L’École joue un rôle primordial [pour] parvenir à transmettre une culture du respect et de l’</a:t>
            </a:r>
            <a:r>
              <a:rPr lang="fr-FR" b="1" i="1" cap="small" dirty="0"/>
              <a:t>égalité </a:t>
            </a:r>
            <a:r>
              <a:rPr lang="fr-FR" i="1" dirty="0"/>
              <a:t>à celles et ceux qui construiront la société de demain. </a:t>
            </a:r>
          </a:p>
        </p:txBody>
      </p:sp>
    </p:spTree>
    <p:extLst>
      <p:ext uri="{BB962C8B-B14F-4D97-AF65-F5344CB8AC3E}">
        <p14:creationId xmlns:p14="http://schemas.microsoft.com/office/powerpoint/2010/main" val="40998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Personnalisé 1">
      <a:dk1>
        <a:sysClr val="windowText" lastClr="000000"/>
      </a:dk1>
      <a:lt1>
        <a:sysClr val="window" lastClr="FFFFFF"/>
      </a:lt1>
      <a:dk2>
        <a:srgbClr val="B13F9A"/>
      </a:dk2>
      <a:lt2>
        <a:srgbClr val="484FE4"/>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0</TotalTime>
  <Words>2461</Words>
  <Application>Microsoft Office PowerPoint</Application>
  <PresentationFormat>Affichage à l'écran (4:3)</PresentationFormat>
  <Paragraphs>206</Paragraphs>
  <Slides>33</Slides>
  <Notes>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33</vt:i4>
      </vt:variant>
    </vt:vector>
  </HeadingPairs>
  <TitlesOfParts>
    <vt:vector size="39" baseType="lpstr">
      <vt:lpstr>Calibri</vt:lpstr>
      <vt:lpstr>Cambria</vt:lpstr>
      <vt:lpstr>Courier New</vt:lpstr>
      <vt:lpstr>Wingdings</vt:lpstr>
      <vt:lpstr>Wingdings 2</vt:lpstr>
      <vt:lpstr>Opulent</vt:lpstr>
      <vt:lpstr>Egalité fille garçon</vt:lpstr>
      <vt:lpstr>Le Principe d’égalité</vt:lpstr>
      <vt:lpstr>Homme femme, Quelles différences?</vt:lpstr>
      <vt:lpstr>Homme femme, Quelles différences?</vt:lpstr>
      <vt:lpstr>Homme femme, Quelles différences?</vt:lpstr>
      <vt:lpstr>Homme femme, Quelles différences?</vt:lpstr>
      <vt:lpstr>Définition du sexisme</vt:lpstr>
      <vt:lpstr>Sexisme sociétal</vt:lpstr>
      <vt:lpstr>le rôle de l’école</vt:lpstr>
      <vt:lpstr>Quelques dates</vt:lpstr>
      <vt:lpstr>Quelques dates</vt:lpstr>
      <vt:lpstr>La violence faite aux femmes  les chiffres</vt:lpstr>
      <vt:lpstr>La violence les chiffres</vt:lpstr>
      <vt:lpstr>Sexisme sociétal</vt:lpstr>
      <vt:lpstr>Que dit la loi</vt:lpstr>
      <vt:lpstr>Que dit la loi</vt:lpstr>
      <vt:lpstr>Non c’est non!</vt:lpstr>
      <vt:lpstr>Alors en vérité qu’est-ce ça donne?</vt:lpstr>
      <vt:lpstr>Des discriminations persistent</vt:lpstr>
      <vt:lpstr>Des discriminations persistent</vt:lpstr>
      <vt:lpstr>Des discriminations persistent PARTOUT?</vt:lpstr>
      <vt:lpstr>DES DISCRIMINATIONS Persistent</vt:lpstr>
      <vt:lpstr>CES DISCRIMINATIONS Persistent COMMENT?</vt:lpstr>
      <vt:lpstr>CES DISCRIMINATIONS Persistent COMMENT?</vt:lpstr>
      <vt:lpstr>Les femmes et l’histoire</vt:lpstr>
      <vt:lpstr>Les femmes et l’histoire</vt:lpstr>
      <vt:lpstr>Les femmes et l’histoire</vt:lpstr>
      <vt:lpstr>Les femmes et l’histoire</vt:lpstr>
      <vt:lpstr>Les femmes et l’histoire</vt:lpstr>
      <vt:lpstr>Les femmes et l’histoire</vt:lpstr>
      <vt:lpstr>Les femmes et l’histoire</vt:lpstr>
      <vt:lpstr>Les femmes et l’histoire</vt:lpstr>
      <vt:lpstr>NE pas rester indifférent aux différences pour ne pas être complice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Egalité fille garçon</dc:title>
  <dc:creator>Cat1</dc:creator>
  <cp:lastModifiedBy>FORET Catherine</cp:lastModifiedBy>
  <cp:revision>94</cp:revision>
  <dcterms:created xsi:type="dcterms:W3CDTF">2019-02-24T09:09:47Z</dcterms:created>
  <dcterms:modified xsi:type="dcterms:W3CDTF">2025-02-07T15:03:58Z</dcterms:modified>
</cp:coreProperties>
</file>